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8" r:id="rId3"/>
    <p:sldId id="261" r:id="rId4"/>
    <p:sldId id="269" r:id="rId5"/>
    <p:sldId id="266" r:id="rId6"/>
    <p:sldId id="278" r:id="rId7"/>
    <p:sldId id="279" r:id="rId8"/>
    <p:sldId id="280" r:id="rId9"/>
    <p:sldId id="281" r:id="rId10"/>
    <p:sldId id="259" r:id="rId11"/>
    <p:sldId id="268" r:id="rId12"/>
  </p:sldIdLst>
  <p:sldSz cx="12192000" cy="6858000"/>
  <p:notesSz cx="6858000" cy="9144000"/>
  <p:embeddedFontLst>
    <p:embeddedFont>
      <p:font typeface="Century Gothic" panose="020B0502020202020204" pitchFamily="34" charset="0"/>
      <p:regular r:id="rId17"/>
      <p:bold r:id="rId18"/>
      <p:italic r:id="rId19"/>
      <p:boldItalic r:id="rId20"/>
    </p:embeddedFont>
    <p:embeddedFont>
      <p:font typeface="微软雅黑" panose="020B0503020204020204" pitchFamily="34" charset="-122"/>
      <p:regular r:id="rId21"/>
    </p:embeddedFont>
    <p:embeddedFont>
      <p:font typeface="楷体" panose="02010609060101010101" charset="-122"/>
      <p:regular r:id="rId22"/>
    </p:embeddedFont>
    <p:embeddedFont>
      <p:font typeface="Calibri" panose="020F0502020204030204" charset="0"/>
      <p:regular r:id="rId23"/>
      <p:bold r:id="rId24"/>
      <p:italic r:id="rId25"/>
      <p:boldItalic r:id="rId26"/>
    </p:embeddedFont>
  </p:embeddedFontLst>
  <p:defaultTextStyle>
    <a:defPPr>
      <a:defRPr lang="zh-CN"/>
    </a:defPPr>
    <a:lvl1pPr marL="0" lvl="0" indent="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1pPr>
    <a:lvl2pPr marL="455930" lvl="1"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2pPr>
    <a:lvl3pPr marL="913130" lvl="2"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3pPr>
    <a:lvl4pPr marL="1370330" lvl="3"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4pPr>
    <a:lvl5pPr marL="1827530" lvl="4"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5pPr>
    <a:lvl6pPr marL="2286000" lvl="5"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6pPr>
    <a:lvl7pPr marL="2743200" lvl="6"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7pPr>
    <a:lvl8pPr marL="3200400" lvl="7"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8pPr>
    <a:lvl9pPr marL="3657600" lvl="8" indent="1270" algn="l" defTabSz="913130" eaLnBrk="1" fontAlgn="base" latinLnBrk="0" hangingPunct="1">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00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858"/>
    <p:restoredTop sz="94660"/>
  </p:normalViewPr>
  <p:slideViewPr>
    <p:cSldViewPr snapToGrid="0" showGuides="1">
      <p:cViewPr varScale="1">
        <p:scale>
          <a:sx n="114" d="100"/>
          <a:sy n="114" d="100"/>
        </p:scale>
        <p:origin x="-540" y="-108"/>
      </p:cViewPr>
      <p:guideLst>
        <p:guide orient="horz" pos="2198"/>
        <p:guide pos="3840"/>
      </p:guideLst>
    </p:cSldViewPr>
  </p:slideViewPr>
  <p:notesTextViewPr>
    <p:cViewPr>
      <p:scale>
        <a:sx n="1" d="1"/>
        <a:sy n="1" d="1"/>
      </p:scale>
      <p:origin x="0" y="0"/>
    </p:cViewPr>
  </p:notesTextViewPr>
  <p:sorterViewPr showFormatting="0">
    <p:cViewPr>
      <p:scale>
        <a:sx n="100" d="100"/>
        <a:sy n="100" d="100"/>
      </p:scale>
      <p:origin x="0" y="-75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font" Target="fonts/font10.fntdata"/><Relationship Id="rId25" Type="http://schemas.openxmlformats.org/officeDocument/2006/relationships/font" Target="fonts/font9.fntdata"/><Relationship Id="rId24" Type="http://schemas.openxmlformats.org/officeDocument/2006/relationships/font" Target="fonts/font8.fntdata"/><Relationship Id="rId23" Type="http://schemas.openxmlformats.org/officeDocument/2006/relationships/font" Target="fonts/font7.fntdata"/><Relationship Id="rId22" Type="http://schemas.openxmlformats.org/officeDocument/2006/relationships/font" Target="fonts/font6.fntdata"/><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marL="0" marR="0" lvl="0" indent="0" algn="l" defTabSz="912495"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marL="0" marR="0" lvl="0" indent="0" algn="r" defTabSz="912495"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marL="0" marR="0" lvl="0" indent="0" algn="l" defTabSz="912495"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信息页">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封面与封底">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目录页">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内容页">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5"/>
          <a:stretch>
            <a:fillRect/>
          </a:stretch>
        </a:blip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dt="0"/>
  <p:txStyles>
    <p:titleStyle>
      <a:lvl1pPr algn="l" defTabSz="91249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495"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defTabSz="912495"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defTabSz="912495"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defTabSz="912495"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defTabSz="912495"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defTabSz="912495"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defTabSz="912495"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defTabSz="912495"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7330" indent="-227330" algn="l" defTabSz="912495"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defTabSz="912495"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defTabSz="912495"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defTabSz="912495" rtl="0" eaLnBrk="0" fontAlgn="base" hangingPunct="0">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4pPr>
      <a:lvl5pPr marL="2056130" indent="-227330" algn="l" defTabSz="912495" rtl="0" eaLnBrk="0" fontAlgn="base" hangingPunct="0">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文本框 5"/>
          <p:cNvSpPr txBox="1"/>
          <p:nvPr/>
        </p:nvSpPr>
        <p:spPr>
          <a:xfrm>
            <a:off x="847725" y="2071688"/>
            <a:ext cx="10765155" cy="873125"/>
          </a:xfrm>
          <a:prstGeom prst="rect">
            <a:avLst/>
          </a:prstGeom>
          <a:noFill/>
          <a:ln w="9525">
            <a:noFill/>
          </a:ln>
        </p:spPr>
        <p:txBody>
          <a:bodyPr wrap="none" lIns="91438" tIns="45719" rIns="91438" bIns="45719">
            <a:spAutoFit/>
          </a:bodyPr>
          <a:p>
            <a:pPr lvl="0" eaLnBrk="1" hangingPunct="1"/>
            <a:r>
              <a:rPr lang="zh-CN" altLang="en-US" sz="4800" b="1" dirty="0">
                <a:solidFill>
                  <a:schemeClr val="bg1"/>
                </a:solidFill>
                <a:latin typeface="Century Gothic" panose="020B0502020202020204" pitchFamily="34" charset="0"/>
                <a:ea typeface="微软雅黑" panose="020B0503020204020204" pitchFamily="34" charset="-122"/>
              </a:rPr>
              <a:t>基于</a:t>
            </a:r>
            <a:r>
              <a:rPr lang="en-US" altLang="zh-CN" sz="4800" b="1" dirty="0">
                <a:solidFill>
                  <a:schemeClr val="bg1"/>
                </a:solidFill>
                <a:latin typeface="Century Gothic" panose="020B0502020202020204" pitchFamily="34" charset="0"/>
                <a:ea typeface="微软雅黑" panose="020B0503020204020204" pitchFamily="34" charset="-122"/>
              </a:rPr>
              <a:t>Java</a:t>
            </a:r>
            <a:r>
              <a:rPr lang="zh-CN" altLang="en-US" sz="4800" b="1" dirty="0">
                <a:solidFill>
                  <a:schemeClr val="bg1"/>
                </a:solidFill>
                <a:latin typeface="Century Gothic" panose="020B0502020202020204" pitchFamily="34" charset="0"/>
                <a:ea typeface="微软雅黑" panose="020B0503020204020204" pitchFamily="34" charset="-122"/>
              </a:rPr>
              <a:t>的坦克大战游戏的设计与实现</a:t>
            </a:r>
            <a:endParaRPr lang="zh-CN" altLang="en-US" sz="4800" b="1" dirty="0">
              <a:solidFill>
                <a:schemeClr val="bg1"/>
              </a:solidFill>
              <a:latin typeface="Century Gothic" panose="020B0502020202020204" pitchFamily="34" charset="0"/>
              <a:ea typeface="微软雅黑" panose="020B0503020204020204" pitchFamily="34" charset="-122"/>
            </a:endParaRPr>
          </a:p>
        </p:txBody>
      </p:sp>
      <p:grpSp>
        <p:nvGrpSpPr>
          <p:cNvPr id="13318" name="组合 22"/>
          <p:cNvGrpSpPr/>
          <p:nvPr/>
        </p:nvGrpSpPr>
        <p:grpSpPr>
          <a:xfrm>
            <a:off x="1031875" y="5181600"/>
            <a:ext cx="552450" cy="552450"/>
            <a:chOff x="1031277" y="5180856"/>
            <a:chExt cx="552450" cy="552450"/>
          </a:xfrm>
        </p:grpSpPr>
        <p:sp>
          <p:nvSpPr>
            <p:cNvPr id="11" name="椭圆 10"/>
            <p:cNvSpPr/>
            <p:nvPr/>
          </p:nvSpPr>
          <p:spPr>
            <a:xfrm>
              <a:off x="1031277" y="5180856"/>
              <a:ext cx="552450" cy="5524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6" name="Freeform 34"/>
            <p:cNvSpPr/>
            <p:nvPr/>
          </p:nvSpPr>
          <p:spPr>
            <a:xfrm flipH="1">
              <a:off x="1131290" y="5314206"/>
              <a:ext cx="328612" cy="247650"/>
            </a:xfrm>
            <a:custGeom>
              <a:avLst/>
              <a:gdLst/>
              <a:ahLst/>
              <a:cxnLst/>
              <a:rect l="l" t="t" r="r" b="b"/>
              <a:pathLst>
                <a:path w="852601" h="862013">
                  <a:moveTo>
                    <a:pt x="339688" y="551599"/>
                  </a:moveTo>
                  <a:cubicBezTo>
                    <a:pt x="336200" y="550660"/>
                    <a:pt x="332712" y="552270"/>
                    <a:pt x="329224" y="555624"/>
                  </a:cubicBezTo>
                  <a:lnTo>
                    <a:pt x="318760" y="571723"/>
                  </a:lnTo>
                  <a:cubicBezTo>
                    <a:pt x="317687" y="576955"/>
                    <a:pt x="320907" y="582723"/>
                    <a:pt x="322785" y="587017"/>
                  </a:cubicBezTo>
                  <a:cubicBezTo>
                    <a:pt x="324663" y="591310"/>
                    <a:pt x="331370" y="593322"/>
                    <a:pt x="330029" y="597481"/>
                  </a:cubicBezTo>
                  <a:cubicBezTo>
                    <a:pt x="328687" y="601641"/>
                    <a:pt x="318894" y="606739"/>
                    <a:pt x="314735" y="611971"/>
                  </a:cubicBezTo>
                  <a:cubicBezTo>
                    <a:pt x="310576" y="617202"/>
                    <a:pt x="308563" y="620288"/>
                    <a:pt x="303465" y="629679"/>
                  </a:cubicBezTo>
                  <a:cubicBezTo>
                    <a:pt x="298368" y="639070"/>
                    <a:pt x="292062" y="654230"/>
                    <a:pt x="284147" y="668317"/>
                  </a:cubicBezTo>
                  <a:cubicBezTo>
                    <a:pt x="276232" y="682403"/>
                    <a:pt x="261340" y="698637"/>
                    <a:pt x="255974" y="714199"/>
                  </a:cubicBezTo>
                  <a:cubicBezTo>
                    <a:pt x="250607" y="729762"/>
                    <a:pt x="252754" y="745727"/>
                    <a:pt x="251949" y="761691"/>
                  </a:cubicBezTo>
                  <a:cubicBezTo>
                    <a:pt x="251144" y="777656"/>
                    <a:pt x="252351" y="796036"/>
                    <a:pt x="251143" y="809989"/>
                  </a:cubicBezTo>
                  <a:cubicBezTo>
                    <a:pt x="249937" y="823941"/>
                    <a:pt x="245778" y="837357"/>
                    <a:pt x="244705" y="845406"/>
                  </a:cubicBezTo>
                  <a:cubicBezTo>
                    <a:pt x="243631" y="853456"/>
                    <a:pt x="243095" y="855603"/>
                    <a:pt x="244705" y="858286"/>
                  </a:cubicBezTo>
                  <a:cubicBezTo>
                    <a:pt x="245509" y="859627"/>
                    <a:pt x="245945" y="860298"/>
                    <a:pt x="247169" y="860701"/>
                  </a:cubicBezTo>
                  <a:lnTo>
                    <a:pt x="254364" y="861506"/>
                  </a:lnTo>
                  <a:cubicBezTo>
                    <a:pt x="262279" y="862042"/>
                    <a:pt x="277305" y="862310"/>
                    <a:pt x="292196" y="861506"/>
                  </a:cubicBezTo>
                  <a:cubicBezTo>
                    <a:pt x="307088" y="860701"/>
                    <a:pt x="333115" y="857749"/>
                    <a:pt x="343713" y="856676"/>
                  </a:cubicBezTo>
                  <a:cubicBezTo>
                    <a:pt x="343747" y="856684"/>
                    <a:pt x="352708" y="858681"/>
                    <a:pt x="355787" y="855066"/>
                  </a:cubicBezTo>
                  <a:cubicBezTo>
                    <a:pt x="358873" y="851443"/>
                    <a:pt x="361288" y="845675"/>
                    <a:pt x="362227" y="834943"/>
                  </a:cubicBezTo>
                  <a:cubicBezTo>
                    <a:pt x="363166" y="824210"/>
                    <a:pt x="363568" y="808110"/>
                    <a:pt x="361422" y="790670"/>
                  </a:cubicBezTo>
                  <a:cubicBezTo>
                    <a:pt x="359275" y="773229"/>
                    <a:pt x="352299" y="754313"/>
                    <a:pt x="349348" y="730298"/>
                  </a:cubicBezTo>
                  <a:cubicBezTo>
                    <a:pt x="346396" y="706284"/>
                    <a:pt x="344786" y="666439"/>
                    <a:pt x="343713" y="646584"/>
                  </a:cubicBezTo>
                  <a:cubicBezTo>
                    <a:pt x="342640" y="626728"/>
                    <a:pt x="342505" y="619886"/>
                    <a:pt x="342908" y="611166"/>
                  </a:cubicBezTo>
                  <a:cubicBezTo>
                    <a:pt x="343310" y="602446"/>
                    <a:pt x="343713" y="600299"/>
                    <a:pt x="346128" y="594262"/>
                  </a:cubicBezTo>
                  <a:cubicBezTo>
                    <a:pt x="348543" y="588224"/>
                    <a:pt x="356727" y="580443"/>
                    <a:pt x="357397" y="574942"/>
                  </a:cubicBezTo>
                  <a:cubicBezTo>
                    <a:pt x="358068" y="569442"/>
                    <a:pt x="353104" y="565149"/>
                    <a:pt x="350153" y="561258"/>
                  </a:cubicBezTo>
                  <a:close/>
                  <a:moveTo>
                    <a:pt x="287206" y="507649"/>
                  </a:moveTo>
                  <a:cubicBezTo>
                    <a:pt x="299226" y="561742"/>
                    <a:pt x="284201" y="574621"/>
                    <a:pt x="274326" y="617123"/>
                  </a:cubicBezTo>
                  <a:cubicBezTo>
                    <a:pt x="272445" y="626330"/>
                    <a:pt x="270907" y="639718"/>
                    <a:pt x="269556" y="655910"/>
                  </a:cubicBezTo>
                  <a:cubicBezTo>
                    <a:pt x="284442" y="632717"/>
                    <a:pt x="299146" y="601494"/>
                    <a:pt x="316184" y="596515"/>
                  </a:cubicBezTo>
                  <a:cubicBezTo>
                    <a:pt x="314038" y="589217"/>
                    <a:pt x="305451" y="583528"/>
                    <a:pt x="306524" y="574621"/>
                  </a:cubicBezTo>
                  <a:cubicBezTo>
                    <a:pt x="307147" y="563679"/>
                    <a:pt x="314405" y="554950"/>
                    <a:pt x="319949" y="545622"/>
                  </a:cubicBezTo>
                  <a:cubicBezTo>
                    <a:pt x="307786" y="539695"/>
                    <a:pt x="298568" y="525281"/>
                    <a:pt x="287206" y="507649"/>
                  </a:cubicBezTo>
                  <a:close/>
                  <a:moveTo>
                    <a:pt x="264023" y="488330"/>
                  </a:moveTo>
                  <a:cubicBezTo>
                    <a:pt x="251143" y="497345"/>
                    <a:pt x="249856" y="517952"/>
                    <a:pt x="240841" y="523104"/>
                  </a:cubicBezTo>
                  <a:cubicBezTo>
                    <a:pt x="177304" y="542852"/>
                    <a:pt x="103463" y="578055"/>
                    <a:pt x="46365" y="613259"/>
                  </a:cubicBezTo>
                  <a:cubicBezTo>
                    <a:pt x="17601" y="630002"/>
                    <a:pt x="12021" y="649320"/>
                    <a:pt x="6440" y="682806"/>
                  </a:cubicBezTo>
                  <a:lnTo>
                    <a:pt x="0" y="793568"/>
                  </a:lnTo>
                  <a:cubicBezTo>
                    <a:pt x="60532" y="849807"/>
                    <a:pt x="154551" y="840362"/>
                    <a:pt x="230537" y="859252"/>
                  </a:cubicBezTo>
                  <a:cubicBezTo>
                    <a:pt x="242128" y="755359"/>
                    <a:pt x="233113" y="597374"/>
                    <a:pt x="265311" y="542422"/>
                  </a:cubicBezTo>
                  <a:close/>
                  <a:moveTo>
                    <a:pt x="473953" y="438101"/>
                  </a:moveTo>
                  <a:cubicBezTo>
                    <a:pt x="449999" y="476765"/>
                    <a:pt x="395188" y="525303"/>
                    <a:pt x="351750" y="542487"/>
                  </a:cubicBezTo>
                  <a:cubicBezTo>
                    <a:pt x="364570" y="553524"/>
                    <a:pt x="369815" y="566569"/>
                    <a:pt x="371564" y="577519"/>
                  </a:cubicBezTo>
                  <a:cubicBezTo>
                    <a:pt x="371510" y="588305"/>
                    <a:pt x="363407" y="591042"/>
                    <a:pt x="359329" y="597803"/>
                  </a:cubicBezTo>
                  <a:cubicBezTo>
                    <a:pt x="364928" y="652187"/>
                    <a:pt x="355161" y="701683"/>
                    <a:pt x="373271" y="759858"/>
                  </a:cubicBezTo>
                  <a:cubicBezTo>
                    <a:pt x="382583" y="726860"/>
                    <a:pt x="394118" y="694072"/>
                    <a:pt x="406981" y="659624"/>
                  </a:cubicBezTo>
                  <a:cubicBezTo>
                    <a:pt x="434458" y="598661"/>
                    <a:pt x="476100" y="510653"/>
                    <a:pt x="473953" y="438101"/>
                  </a:cubicBezTo>
                  <a:close/>
                  <a:moveTo>
                    <a:pt x="444331" y="425221"/>
                  </a:moveTo>
                  <a:cubicBezTo>
                    <a:pt x="417365" y="457420"/>
                    <a:pt x="365446" y="490423"/>
                    <a:pt x="342908" y="490423"/>
                  </a:cubicBezTo>
                  <a:cubicBezTo>
                    <a:pt x="312722" y="489752"/>
                    <a:pt x="309100" y="473787"/>
                    <a:pt x="292196" y="465469"/>
                  </a:cubicBezTo>
                  <a:cubicBezTo>
                    <a:pt x="308026" y="468152"/>
                    <a:pt x="323455" y="474056"/>
                    <a:pt x="339687" y="473519"/>
                  </a:cubicBezTo>
                  <a:cubicBezTo>
                    <a:pt x="376180" y="473116"/>
                    <a:pt x="416695" y="446955"/>
                    <a:pt x="444331" y="425221"/>
                  </a:cubicBezTo>
                  <a:close/>
                  <a:moveTo>
                    <a:pt x="488121" y="409767"/>
                  </a:moveTo>
                  <a:cubicBezTo>
                    <a:pt x="533198" y="465576"/>
                    <a:pt x="410846" y="692681"/>
                    <a:pt x="376072" y="855388"/>
                  </a:cubicBezTo>
                  <a:cubicBezTo>
                    <a:pt x="489409" y="838216"/>
                    <a:pt x="600169" y="850665"/>
                    <a:pt x="716082" y="803871"/>
                  </a:cubicBezTo>
                  <a:cubicBezTo>
                    <a:pt x="761588" y="800437"/>
                    <a:pt x="808382" y="816321"/>
                    <a:pt x="852601" y="793568"/>
                  </a:cubicBezTo>
                  <a:cubicBezTo>
                    <a:pt x="845303" y="743338"/>
                    <a:pt x="867627" y="646745"/>
                    <a:pt x="772750" y="588788"/>
                  </a:cubicBezTo>
                  <a:cubicBezTo>
                    <a:pt x="729391" y="552726"/>
                    <a:pt x="648681" y="519241"/>
                    <a:pt x="565395" y="492193"/>
                  </a:cubicBezTo>
                  <a:cubicBezTo>
                    <a:pt x="534486" y="468582"/>
                    <a:pt x="515167" y="433379"/>
                    <a:pt x="488121" y="409767"/>
                  </a:cubicBezTo>
                  <a:close/>
                  <a:moveTo>
                    <a:pt x="314467" y="207"/>
                  </a:moveTo>
                  <a:cubicBezTo>
                    <a:pt x="302302" y="922"/>
                    <a:pt x="297652" y="4142"/>
                    <a:pt x="285488" y="8794"/>
                  </a:cubicBezTo>
                  <a:cubicBezTo>
                    <a:pt x="273325" y="13444"/>
                    <a:pt x="253826" y="20241"/>
                    <a:pt x="241485" y="28112"/>
                  </a:cubicBezTo>
                  <a:cubicBezTo>
                    <a:pt x="229142" y="35983"/>
                    <a:pt x="220377" y="43853"/>
                    <a:pt x="211433" y="56017"/>
                  </a:cubicBezTo>
                  <a:cubicBezTo>
                    <a:pt x="202489" y="68180"/>
                    <a:pt x="193724" y="87320"/>
                    <a:pt x="187821" y="101095"/>
                  </a:cubicBezTo>
                  <a:cubicBezTo>
                    <a:pt x="181919" y="114868"/>
                    <a:pt x="176194" y="121665"/>
                    <a:pt x="176015" y="138658"/>
                  </a:cubicBezTo>
                  <a:cubicBezTo>
                    <a:pt x="175837" y="155652"/>
                    <a:pt x="182813" y="191249"/>
                    <a:pt x="186748" y="203055"/>
                  </a:cubicBezTo>
                  <a:lnTo>
                    <a:pt x="187520" y="204007"/>
                  </a:lnTo>
                  <a:lnTo>
                    <a:pt x="191027" y="223887"/>
                  </a:lnTo>
                  <a:cubicBezTo>
                    <a:pt x="185407" y="222374"/>
                    <a:pt x="182724" y="232570"/>
                    <a:pt x="184333" y="241693"/>
                  </a:cubicBezTo>
                  <a:cubicBezTo>
                    <a:pt x="185943" y="250815"/>
                    <a:pt x="196139" y="265841"/>
                    <a:pt x="198822" y="277111"/>
                  </a:cubicBezTo>
                  <a:cubicBezTo>
                    <a:pt x="201505" y="288380"/>
                    <a:pt x="200298" y="299113"/>
                    <a:pt x="200432" y="309308"/>
                  </a:cubicBezTo>
                  <a:cubicBezTo>
                    <a:pt x="200566" y="319505"/>
                    <a:pt x="198285" y="331579"/>
                    <a:pt x="199627" y="338286"/>
                  </a:cubicBezTo>
                  <a:cubicBezTo>
                    <a:pt x="200969" y="344995"/>
                    <a:pt x="205128" y="346739"/>
                    <a:pt x="208482" y="349556"/>
                  </a:cubicBezTo>
                  <a:cubicBezTo>
                    <a:pt x="211836" y="352373"/>
                    <a:pt x="218275" y="343385"/>
                    <a:pt x="219751" y="355191"/>
                  </a:cubicBezTo>
                  <a:cubicBezTo>
                    <a:pt x="221227" y="366997"/>
                    <a:pt x="229008" y="395036"/>
                    <a:pt x="236655" y="410733"/>
                  </a:cubicBezTo>
                  <a:cubicBezTo>
                    <a:pt x="244301" y="426429"/>
                    <a:pt x="259999" y="439845"/>
                    <a:pt x="265633" y="449370"/>
                  </a:cubicBezTo>
                  <a:cubicBezTo>
                    <a:pt x="271268" y="458895"/>
                    <a:pt x="266438" y="460372"/>
                    <a:pt x="270463" y="467884"/>
                  </a:cubicBezTo>
                  <a:cubicBezTo>
                    <a:pt x="274487" y="475397"/>
                    <a:pt x="281330" y="484118"/>
                    <a:pt x="289781" y="494447"/>
                  </a:cubicBezTo>
                  <a:cubicBezTo>
                    <a:pt x="298233" y="504778"/>
                    <a:pt x="311246" y="524097"/>
                    <a:pt x="321175" y="529866"/>
                  </a:cubicBezTo>
                  <a:cubicBezTo>
                    <a:pt x="331102" y="535634"/>
                    <a:pt x="333383" y="536305"/>
                    <a:pt x="349348" y="529061"/>
                  </a:cubicBezTo>
                  <a:cubicBezTo>
                    <a:pt x="365312" y="521816"/>
                    <a:pt x="399657" y="499680"/>
                    <a:pt x="416963" y="486398"/>
                  </a:cubicBezTo>
                  <a:cubicBezTo>
                    <a:pt x="434270" y="473116"/>
                    <a:pt x="444331" y="459298"/>
                    <a:pt x="453186" y="449370"/>
                  </a:cubicBezTo>
                  <a:cubicBezTo>
                    <a:pt x="462041" y="439443"/>
                    <a:pt x="466601" y="434746"/>
                    <a:pt x="470089" y="426831"/>
                  </a:cubicBezTo>
                  <a:cubicBezTo>
                    <a:pt x="473577" y="418917"/>
                    <a:pt x="471968" y="409526"/>
                    <a:pt x="474115" y="401878"/>
                  </a:cubicBezTo>
                  <a:cubicBezTo>
                    <a:pt x="476261" y="394231"/>
                    <a:pt x="480688" y="390341"/>
                    <a:pt x="482969" y="380949"/>
                  </a:cubicBezTo>
                  <a:cubicBezTo>
                    <a:pt x="485249" y="371558"/>
                    <a:pt x="484847" y="352373"/>
                    <a:pt x="487799" y="345532"/>
                  </a:cubicBezTo>
                  <a:cubicBezTo>
                    <a:pt x="490750" y="338689"/>
                    <a:pt x="496788" y="343787"/>
                    <a:pt x="500678" y="339897"/>
                  </a:cubicBezTo>
                  <a:cubicBezTo>
                    <a:pt x="504569" y="336006"/>
                    <a:pt x="508996" y="331177"/>
                    <a:pt x="511142" y="322188"/>
                  </a:cubicBezTo>
                  <a:cubicBezTo>
                    <a:pt x="513289" y="313199"/>
                    <a:pt x="511947" y="299515"/>
                    <a:pt x="513557" y="285965"/>
                  </a:cubicBezTo>
                  <a:cubicBezTo>
                    <a:pt x="515167" y="272415"/>
                    <a:pt x="520131" y="252425"/>
                    <a:pt x="520801" y="240888"/>
                  </a:cubicBezTo>
                  <a:cubicBezTo>
                    <a:pt x="521473" y="229350"/>
                    <a:pt x="520131" y="222508"/>
                    <a:pt x="517582" y="216739"/>
                  </a:cubicBezTo>
                  <a:lnTo>
                    <a:pt x="505508" y="206274"/>
                  </a:lnTo>
                  <a:cubicBezTo>
                    <a:pt x="501482" y="205872"/>
                    <a:pt x="496788" y="209897"/>
                    <a:pt x="493433" y="214324"/>
                  </a:cubicBezTo>
                  <a:cubicBezTo>
                    <a:pt x="490893" y="217677"/>
                    <a:pt x="489661" y="229032"/>
                    <a:pt x="487525" y="232413"/>
                  </a:cubicBezTo>
                  <a:lnTo>
                    <a:pt x="486770" y="223363"/>
                  </a:lnTo>
                  <a:lnTo>
                    <a:pt x="488165" y="195462"/>
                  </a:lnTo>
                  <a:lnTo>
                    <a:pt x="490482" y="198762"/>
                  </a:lnTo>
                  <a:cubicBezTo>
                    <a:pt x="492986" y="200550"/>
                    <a:pt x="494238" y="195185"/>
                    <a:pt x="496921" y="194469"/>
                  </a:cubicBezTo>
                  <a:cubicBezTo>
                    <a:pt x="499604" y="193754"/>
                    <a:pt x="503002" y="193217"/>
                    <a:pt x="506581" y="194469"/>
                  </a:cubicBezTo>
                  <a:cubicBezTo>
                    <a:pt x="510158" y="195721"/>
                    <a:pt x="516419" y="202876"/>
                    <a:pt x="518386" y="201981"/>
                  </a:cubicBezTo>
                  <a:cubicBezTo>
                    <a:pt x="519370" y="201534"/>
                    <a:pt x="519370" y="200774"/>
                    <a:pt x="519124" y="198896"/>
                  </a:cubicBezTo>
                  <a:lnTo>
                    <a:pt x="518386" y="189102"/>
                  </a:lnTo>
                  <a:cubicBezTo>
                    <a:pt x="518391" y="189053"/>
                    <a:pt x="521603" y="159753"/>
                    <a:pt x="518386" y="142952"/>
                  </a:cubicBezTo>
                  <a:cubicBezTo>
                    <a:pt x="515167" y="126137"/>
                    <a:pt x="506760" y="103778"/>
                    <a:pt x="499068" y="88215"/>
                  </a:cubicBezTo>
                  <a:cubicBezTo>
                    <a:pt x="491376" y="72652"/>
                    <a:pt x="479213" y="57627"/>
                    <a:pt x="472236" y="49577"/>
                  </a:cubicBezTo>
                  <a:cubicBezTo>
                    <a:pt x="465260" y="41528"/>
                    <a:pt x="466154" y="44211"/>
                    <a:pt x="457210" y="39918"/>
                  </a:cubicBezTo>
                  <a:cubicBezTo>
                    <a:pt x="448266" y="35625"/>
                    <a:pt x="435030" y="29722"/>
                    <a:pt x="418572" y="23818"/>
                  </a:cubicBezTo>
                  <a:cubicBezTo>
                    <a:pt x="402117" y="17916"/>
                    <a:pt x="375821" y="8435"/>
                    <a:pt x="358470" y="4500"/>
                  </a:cubicBezTo>
                  <a:cubicBezTo>
                    <a:pt x="341118" y="564"/>
                    <a:pt x="326630" y="-509"/>
                    <a:pt x="314467" y="2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6" tIns="34294" rIns="68586" bIns="34294"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900" b="0" i="0" u="none" strike="noStrike" kern="1200" cap="none" spc="0" normalizeH="0" baseline="0" noProof="0" dirty="0">
                <a:ln>
                  <a:noFill/>
                </a:ln>
                <a:solidFill>
                  <a:schemeClr val="tx1"/>
                </a:solidFill>
                <a:effectLst/>
                <a:uLnTx/>
                <a:uFillTx/>
                <a:latin typeface="微软雅黑" panose="020B0503020204020204" pitchFamily="34" charset="-122"/>
                <a:ea typeface="+mn-ea"/>
                <a:cs typeface="+mn-cs"/>
              </a:endParaRPr>
            </a:p>
          </p:txBody>
        </p:sp>
      </p:grpSp>
      <p:grpSp>
        <p:nvGrpSpPr>
          <p:cNvPr id="13319" name="组合 23"/>
          <p:cNvGrpSpPr/>
          <p:nvPr/>
        </p:nvGrpSpPr>
        <p:grpSpPr>
          <a:xfrm>
            <a:off x="3938588" y="5181600"/>
            <a:ext cx="552450" cy="552450"/>
            <a:chOff x="3937978" y="5180856"/>
            <a:chExt cx="552450" cy="552450"/>
          </a:xfrm>
        </p:grpSpPr>
        <p:sp>
          <p:nvSpPr>
            <p:cNvPr id="12" name="椭圆 11"/>
            <p:cNvSpPr/>
            <p:nvPr/>
          </p:nvSpPr>
          <p:spPr>
            <a:xfrm>
              <a:off x="3937978" y="5180856"/>
              <a:ext cx="552450" cy="5524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4" name="Group 38"/>
            <p:cNvGrpSpPr/>
            <p:nvPr/>
          </p:nvGrpSpPr>
          <p:grpSpPr>
            <a:xfrm>
              <a:off x="4022991" y="5324161"/>
              <a:ext cx="348415" cy="247981"/>
              <a:chOff x="5326857" y="2779521"/>
              <a:chExt cx="2283619" cy="2167129"/>
            </a:xfrm>
            <a:solidFill>
              <a:schemeClr val="bg1"/>
            </a:solidFill>
          </p:grpSpPr>
          <p:sp>
            <p:nvSpPr>
              <p:cNvPr id="18" name="Freeform 45"/>
              <p:cNvSpPr/>
              <p:nvPr/>
            </p:nvSpPr>
            <p:spPr>
              <a:xfrm>
                <a:off x="5326857" y="3228975"/>
                <a:ext cx="1147085" cy="1083469"/>
              </a:xfrm>
              <a:custGeom>
                <a:avLst/>
                <a:gdLst>
                  <a:gd name="connsiteX0" fmla="*/ 1090612 w 1147085"/>
                  <a:gd name="connsiteY0" fmla="*/ 0 h 1083469"/>
                  <a:gd name="connsiteX1" fmla="*/ 1147085 w 1147085"/>
                  <a:gd name="connsiteY1" fmla="*/ 460567 h 1083469"/>
                  <a:gd name="connsiteX2" fmla="*/ 1078295 w 1147085"/>
                  <a:gd name="connsiteY2" fmla="*/ 504743 h 1083469"/>
                  <a:gd name="connsiteX3" fmla="*/ 1025237 w 1147085"/>
                  <a:gd name="connsiteY3" fmla="*/ 72025 h 1083469"/>
                  <a:gd name="connsiteX4" fmla="*/ 79622 w 1147085"/>
                  <a:gd name="connsiteY4" fmla="*/ 171129 h 1083469"/>
                  <a:gd name="connsiteX5" fmla="*/ 186985 w 1147085"/>
                  <a:gd name="connsiteY5" fmla="*/ 990798 h 1083469"/>
                  <a:gd name="connsiteX6" fmla="*/ 186985 w 1147085"/>
                  <a:gd name="connsiteY6" fmla="*/ 1011445 h 1083469"/>
                  <a:gd name="connsiteX7" fmla="*/ 977729 w 1147085"/>
                  <a:gd name="connsiteY7" fmla="*/ 857154 h 1083469"/>
                  <a:gd name="connsiteX8" fmla="*/ 977729 w 1147085"/>
                  <a:gd name="connsiteY8" fmla="*/ 916854 h 1083469"/>
                  <a:gd name="connsiteX9" fmla="*/ 123825 w 1147085"/>
                  <a:gd name="connsiteY9" fmla="*/ 1083469 h 1083469"/>
                  <a:gd name="connsiteX10" fmla="*/ 0 w 1147085"/>
                  <a:gd name="connsiteY10" fmla="*/ 114300 h 1083469"/>
                  <a:gd name="connsiteX11" fmla="*/ 1090612 w 1147085"/>
                  <a:gd name="connsiteY11" fmla="*/ 0 h 1083469"/>
                  <a:gd name="connsiteX0-1" fmla="*/ 1090612 w 1147085"/>
                  <a:gd name="connsiteY0-2" fmla="*/ 0 h 1083469"/>
                  <a:gd name="connsiteX1-3" fmla="*/ 1147085 w 1147085"/>
                  <a:gd name="connsiteY1-4" fmla="*/ 460567 h 1083469"/>
                  <a:gd name="connsiteX2-5" fmla="*/ 1078295 w 1147085"/>
                  <a:gd name="connsiteY2-6" fmla="*/ 504743 h 1083469"/>
                  <a:gd name="connsiteX3-7" fmla="*/ 1025237 w 1147085"/>
                  <a:gd name="connsiteY3-8" fmla="*/ 72025 h 1083469"/>
                  <a:gd name="connsiteX4-9" fmla="*/ 79622 w 1147085"/>
                  <a:gd name="connsiteY4-10" fmla="*/ 171129 h 1083469"/>
                  <a:gd name="connsiteX5-11" fmla="*/ 186985 w 1147085"/>
                  <a:gd name="connsiteY5-12" fmla="*/ 1011445 h 1083469"/>
                  <a:gd name="connsiteX6-13" fmla="*/ 977729 w 1147085"/>
                  <a:gd name="connsiteY6-14" fmla="*/ 857154 h 1083469"/>
                  <a:gd name="connsiteX7-15" fmla="*/ 977729 w 1147085"/>
                  <a:gd name="connsiteY7-16" fmla="*/ 916854 h 1083469"/>
                  <a:gd name="connsiteX8-17" fmla="*/ 123825 w 1147085"/>
                  <a:gd name="connsiteY8-18" fmla="*/ 1083469 h 1083469"/>
                  <a:gd name="connsiteX9-19" fmla="*/ 0 w 1147085"/>
                  <a:gd name="connsiteY9-20" fmla="*/ 114300 h 1083469"/>
                  <a:gd name="connsiteX10-21" fmla="*/ 1090612 w 1147085"/>
                  <a:gd name="connsiteY10-22" fmla="*/ 0 h 10834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147085" h="1083469">
                    <a:moveTo>
                      <a:pt x="1090612" y="0"/>
                    </a:moveTo>
                    <a:lnTo>
                      <a:pt x="1147085" y="460567"/>
                    </a:lnTo>
                    <a:cubicBezTo>
                      <a:pt x="1121629" y="471368"/>
                      <a:pt x="1098257" y="486098"/>
                      <a:pt x="1078295" y="504743"/>
                    </a:cubicBezTo>
                    <a:lnTo>
                      <a:pt x="1025237" y="72025"/>
                    </a:lnTo>
                    <a:lnTo>
                      <a:pt x="79622" y="171129"/>
                    </a:lnTo>
                    <a:lnTo>
                      <a:pt x="186985" y="1011445"/>
                    </a:lnTo>
                    <a:lnTo>
                      <a:pt x="977729" y="857154"/>
                    </a:lnTo>
                    <a:lnTo>
                      <a:pt x="977729" y="916854"/>
                    </a:lnTo>
                    <a:lnTo>
                      <a:pt x="123825" y="1083469"/>
                    </a:lnTo>
                    <a:lnTo>
                      <a:pt x="0" y="114300"/>
                    </a:lnTo>
                    <a:lnTo>
                      <a:pt x="1090612"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36" tIns="45718" rIns="91436" bIns="45718" anchor="ctr"/>
              <a:lstStyle/>
              <a:p>
                <a:pPr marL="0" marR="0" lvl="0" indent="0" algn="ctr" defTabSz="685165" rtl="0" eaLnBrk="1" fontAlgn="base" latinLnBrk="0" hangingPunct="1">
                  <a:lnSpc>
                    <a:spcPct val="100000"/>
                  </a:lnSpc>
                  <a:spcBef>
                    <a:spcPct val="0"/>
                  </a:spcBef>
                  <a:spcAft>
                    <a:spcPct val="0"/>
                  </a:spcAft>
                  <a:buClrTx/>
                  <a:buSzTx/>
                  <a:buFontTx/>
                  <a:buNone/>
                  <a:defRPr/>
                </a:pPr>
                <a:endParaRPr kumimoji="0" lang="en-US" sz="1700" b="0" i="0" u="none" strike="noStrike" kern="1200" cap="none" spc="0" normalizeH="0" baseline="0" noProof="0" dirty="0">
                  <a:ln>
                    <a:noFill/>
                  </a:ln>
                  <a:gradFill>
                    <a:gsLst>
                      <a:gs pos="0">
                        <a:srgbClr val="FFFFFF"/>
                      </a:gs>
                      <a:gs pos="100000">
                        <a:srgbClr val="FFFFFF"/>
                      </a:gs>
                    </a:gsLst>
                    <a:lin ang="5400000" scaled="0"/>
                  </a:gradFill>
                  <a:effectLst/>
                  <a:uLnTx/>
                  <a:uFillTx/>
                  <a:latin typeface="+mn-lt"/>
                  <a:ea typeface="+mn-ea"/>
                  <a:cs typeface="+mn-cs"/>
                </a:endParaRPr>
              </a:p>
            </p:txBody>
          </p:sp>
          <p:sp>
            <p:nvSpPr>
              <p:cNvPr id="19" name="Oval 23"/>
              <p:cNvSpPr/>
              <p:nvPr/>
            </p:nvSpPr>
            <p:spPr bwMode="auto">
              <a:xfrm>
                <a:off x="5472973" y="4217016"/>
                <a:ext cx="831613" cy="515322"/>
              </a:xfrm>
              <a:custGeom>
                <a:avLst/>
                <a:gdLst/>
                <a:ahLst/>
                <a:cxnLst/>
                <a:rect l="l" t="t" r="r" b="b"/>
                <a:pathLst>
                  <a:path w="831613" h="515322">
                    <a:moveTo>
                      <a:pt x="656506" y="0"/>
                    </a:moveTo>
                    <a:cubicBezTo>
                      <a:pt x="722980" y="12459"/>
                      <a:pt x="782484" y="33487"/>
                      <a:pt x="831613" y="60220"/>
                    </a:cubicBezTo>
                    <a:lnTo>
                      <a:pt x="831613" y="156807"/>
                    </a:lnTo>
                    <a:lnTo>
                      <a:pt x="790343" y="156807"/>
                    </a:lnTo>
                    <a:cubicBezTo>
                      <a:pt x="689578" y="156807"/>
                      <a:pt x="607892" y="247187"/>
                      <a:pt x="607892" y="358678"/>
                    </a:cubicBezTo>
                    <a:cubicBezTo>
                      <a:pt x="607892" y="412735"/>
                      <a:pt x="627095" y="461830"/>
                      <a:pt x="658968" y="497546"/>
                    </a:cubicBezTo>
                    <a:cubicBezTo>
                      <a:pt x="605816" y="509342"/>
                      <a:pt x="548050" y="515322"/>
                      <a:pt x="487726" y="515322"/>
                    </a:cubicBezTo>
                    <a:cubicBezTo>
                      <a:pt x="218362" y="515322"/>
                      <a:pt x="0" y="396081"/>
                      <a:pt x="0" y="248990"/>
                    </a:cubicBezTo>
                    <a:cubicBezTo>
                      <a:pt x="0" y="198934"/>
                      <a:pt x="25288" y="152104"/>
                      <a:pt x="70263" y="113194"/>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36" tIns="45718" rIns="91436" bIns="45718" anchor="ctr"/>
              <a:lstStyle/>
              <a:p>
                <a:pPr marL="0" marR="0" lvl="0" indent="0" algn="ctr" defTabSz="685165" rtl="0" eaLnBrk="1" fontAlgn="base" latinLnBrk="0" hangingPunct="1">
                  <a:lnSpc>
                    <a:spcPct val="100000"/>
                  </a:lnSpc>
                  <a:spcBef>
                    <a:spcPct val="0"/>
                  </a:spcBef>
                  <a:spcAft>
                    <a:spcPct val="0"/>
                  </a:spcAft>
                  <a:buClrTx/>
                  <a:buSzTx/>
                  <a:buFontTx/>
                  <a:buNone/>
                  <a:defRPr/>
                </a:pPr>
                <a:endParaRPr kumimoji="0" lang="en-US" sz="1700" b="0" i="0" u="none" strike="noStrike" kern="1200" cap="none" spc="0" normalizeH="0" baseline="0" noProof="0" dirty="0">
                  <a:ln>
                    <a:noFill/>
                  </a:ln>
                  <a:gradFill>
                    <a:gsLst>
                      <a:gs pos="0">
                        <a:srgbClr val="FFFFFF"/>
                      </a:gs>
                      <a:gs pos="100000">
                        <a:srgbClr val="FFFFFF"/>
                      </a:gs>
                    </a:gsLst>
                    <a:lin ang="5400000" scaled="0"/>
                  </a:gradFill>
                  <a:effectLst/>
                  <a:uLnTx/>
                  <a:uFillTx/>
                  <a:latin typeface="+mn-lt"/>
                  <a:ea typeface="+mn-ea"/>
                  <a:cs typeface="+mn-cs"/>
                </a:endParaRPr>
              </a:p>
            </p:txBody>
          </p:sp>
          <p:sp>
            <p:nvSpPr>
              <p:cNvPr id="20" name="Rounded Rectangle 13"/>
              <p:cNvSpPr/>
              <p:nvPr/>
            </p:nvSpPr>
            <p:spPr bwMode="auto">
              <a:xfrm>
                <a:off x="6127748" y="3705225"/>
                <a:ext cx="1375518" cy="1241425"/>
              </a:xfrm>
              <a:custGeom>
                <a:avLst/>
                <a:gdLst/>
                <a:ahLst/>
                <a:cxnLst/>
                <a:rect l="l" t="t" r="r" b="b"/>
                <a:pathLst>
                  <a:path w="1375518" h="1241425">
                    <a:moveTo>
                      <a:pt x="880211" y="0"/>
                    </a:moveTo>
                    <a:lnTo>
                      <a:pt x="1125002" y="0"/>
                    </a:lnTo>
                    <a:cubicBezTo>
                      <a:pt x="1202113" y="0"/>
                      <a:pt x="1271265" y="34077"/>
                      <a:pt x="1317403" y="88704"/>
                    </a:cubicBezTo>
                    <a:cubicBezTo>
                      <a:pt x="1244331" y="103169"/>
                      <a:pt x="1190628" y="168346"/>
                      <a:pt x="1190628" y="246066"/>
                    </a:cubicBezTo>
                    <a:lnTo>
                      <a:pt x="1190628" y="708029"/>
                    </a:lnTo>
                    <a:lnTo>
                      <a:pt x="929175" y="708029"/>
                    </a:lnTo>
                    <a:lnTo>
                      <a:pt x="803618" y="172438"/>
                    </a:lnTo>
                    <a:close/>
                    <a:moveTo>
                      <a:pt x="481554" y="0"/>
                    </a:moveTo>
                    <a:lnTo>
                      <a:pt x="726347" y="0"/>
                    </a:lnTo>
                    <a:lnTo>
                      <a:pt x="802940" y="172436"/>
                    </a:lnTo>
                    <a:lnTo>
                      <a:pt x="674361" y="720915"/>
                    </a:lnTo>
                    <a:cubicBezTo>
                      <a:pt x="614856" y="745801"/>
                      <a:pt x="573090" y="804586"/>
                      <a:pt x="573090" y="873128"/>
                    </a:cubicBezTo>
                    <a:cubicBezTo>
                      <a:pt x="573090" y="964310"/>
                      <a:pt x="647007" y="1038227"/>
                      <a:pt x="738189" y="1038227"/>
                    </a:cubicBezTo>
                    <a:lnTo>
                      <a:pt x="1375518" y="1038227"/>
                    </a:lnTo>
                    <a:cubicBezTo>
                      <a:pt x="1351252" y="1154299"/>
                      <a:pt x="1248302" y="1241425"/>
                      <a:pt x="1125002" y="1241425"/>
                    </a:cubicBezTo>
                    <a:lnTo>
                      <a:pt x="481554" y="1241425"/>
                    </a:lnTo>
                    <a:cubicBezTo>
                      <a:pt x="358254" y="1241425"/>
                      <a:pt x="255302" y="1154298"/>
                      <a:pt x="231037" y="1038224"/>
                    </a:cubicBezTo>
                    <a:lnTo>
                      <a:pt x="165099" y="1038224"/>
                    </a:lnTo>
                    <a:cubicBezTo>
                      <a:pt x="73917" y="1038224"/>
                      <a:pt x="0" y="964307"/>
                      <a:pt x="0" y="873125"/>
                    </a:cubicBezTo>
                    <a:cubicBezTo>
                      <a:pt x="0" y="781943"/>
                      <a:pt x="73917" y="708026"/>
                      <a:pt x="165099" y="708026"/>
                    </a:cubicBezTo>
                    <a:lnTo>
                      <a:pt x="225428" y="708026"/>
                    </a:lnTo>
                    <a:lnTo>
                      <a:pt x="225428" y="256126"/>
                    </a:lnTo>
                    <a:cubicBezTo>
                      <a:pt x="225428" y="114672"/>
                      <a:pt x="340100" y="0"/>
                      <a:pt x="481554"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36" tIns="45718" rIns="91436" bIns="45718" anchor="ctr"/>
              <a:lstStyle/>
              <a:p>
                <a:pPr marL="0" marR="0" lvl="0" indent="0" algn="ctr" defTabSz="685165" rtl="0" eaLnBrk="1" fontAlgn="base" latinLnBrk="0" hangingPunct="1">
                  <a:lnSpc>
                    <a:spcPct val="100000"/>
                  </a:lnSpc>
                  <a:spcBef>
                    <a:spcPct val="0"/>
                  </a:spcBef>
                  <a:spcAft>
                    <a:spcPct val="0"/>
                  </a:spcAft>
                  <a:buClrTx/>
                  <a:buSzTx/>
                  <a:buFontTx/>
                  <a:buNone/>
                  <a:defRPr/>
                </a:pPr>
                <a:endParaRPr kumimoji="0" lang="en-US" sz="1700" b="0" i="0" u="none" strike="noStrike" kern="1200" cap="none" spc="0" normalizeH="0" baseline="0" noProof="0" dirty="0">
                  <a:ln>
                    <a:noFill/>
                  </a:ln>
                  <a:gradFill>
                    <a:gsLst>
                      <a:gs pos="0">
                        <a:srgbClr val="FFFFFF"/>
                      </a:gs>
                      <a:gs pos="100000">
                        <a:srgbClr val="FFFFFF"/>
                      </a:gs>
                    </a:gsLst>
                    <a:lin ang="5400000" scaled="0"/>
                  </a:gradFill>
                  <a:effectLst/>
                  <a:uLnTx/>
                  <a:uFillTx/>
                  <a:latin typeface="+mn-lt"/>
                  <a:ea typeface="+mn-ea"/>
                  <a:cs typeface="+mn-cs"/>
                </a:endParaRPr>
              </a:p>
            </p:txBody>
          </p:sp>
          <p:sp>
            <p:nvSpPr>
              <p:cNvPr id="21" name="Oval 57"/>
              <p:cNvSpPr/>
              <p:nvPr/>
            </p:nvSpPr>
            <p:spPr bwMode="auto">
              <a:xfrm>
                <a:off x="6524624" y="2779521"/>
                <a:ext cx="835025" cy="835025"/>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36" tIns="45718" rIns="91436" bIns="45718" anchor="ctr"/>
              <a:lstStyle/>
              <a:p>
                <a:pPr marL="0" marR="0" lvl="0" indent="0" algn="ctr" defTabSz="685165" rtl="0" eaLnBrk="1" fontAlgn="base" latinLnBrk="0" hangingPunct="1">
                  <a:lnSpc>
                    <a:spcPct val="100000"/>
                  </a:lnSpc>
                  <a:spcBef>
                    <a:spcPct val="0"/>
                  </a:spcBef>
                  <a:spcAft>
                    <a:spcPct val="0"/>
                  </a:spcAft>
                  <a:buClrTx/>
                  <a:buSzTx/>
                  <a:buFontTx/>
                  <a:buNone/>
                  <a:defRPr/>
                </a:pPr>
                <a:endParaRPr kumimoji="0" lang="en-US" sz="1700" b="0" i="0" u="none" strike="noStrike" kern="1200" cap="none" spc="0" normalizeH="0" baseline="0" noProof="0" dirty="0">
                  <a:ln>
                    <a:noFill/>
                  </a:ln>
                  <a:gradFill>
                    <a:gsLst>
                      <a:gs pos="0">
                        <a:srgbClr val="FFFFFF"/>
                      </a:gs>
                      <a:gs pos="100000">
                        <a:srgbClr val="FFFFFF"/>
                      </a:gs>
                    </a:gsLst>
                    <a:lin ang="5400000" scaled="0"/>
                  </a:gradFill>
                  <a:effectLst/>
                  <a:uLnTx/>
                  <a:uFillTx/>
                  <a:latin typeface="+mn-lt"/>
                  <a:ea typeface="+mn-ea"/>
                  <a:cs typeface="+mn-cs"/>
                </a:endParaRPr>
              </a:p>
            </p:txBody>
          </p:sp>
          <p:sp>
            <p:nvSpPr>
              <p:cNvPr id="22" name="Rounded Rectangle 14"/>
              <p:cNvSpPr/>
              <p:nvPr/>
            </p:nvSpPr>
            <p:spPr bwMode="auto">
              <a:xfrm>
                <a:off x="6740522" y="3829050"/>
                <a:ext cx="869954" cy="874713"/>
              </a:xfrm>
              <a:custGeom>
                <a:avLst/>
                <a:gdLst>
                  <a:gd name="connsiteX0" fmla="*/ 744540 w 869954"/>
                  <a:gd name="connsiteY0" fmla="*/ 0 h 874713"/>
                  <a:gd name="connsiteX1" fmla="*/ 869954 w 869954"/>
                  <a:gd name="connsiteY1" fmla="*/ 125414 h 874713"/>
                  <a:gd name="connsiteX2" fmla="*/ 869953 w 869954"/>
                  <a:gd name="connsiteY2" fmla="*/ 706437 h 874713"/>
                  <a:gd name="connsiteX3" fmla="*/ 869952 w 869954"/>
                  <a:gd name="connsiteY3" fmla="*/ 749299 h 874713"/>
                  <a:gd name="connsiteX4" fmla="*/ 744538 w 869954"/>
                  <a:gd name="connsiteY4" fmla="*/ 874713 h 874713"/>
                  <a:gd name="connsiteX5" fmla="*/ 125414 w 869954"/>
                  <a:gd name="connsiteY5" fmla="*/ 874712 h 874713"/>
                  <a:gd name="connsiteX6" fmla="*/ 0 w 869954"/>
                  <a:gd name="connsiteY6" fmla="*/ 749298 h 874713"/>
                  <a:gd name="connsiteX7" fmla="*/ 1 w 869954"/>
                  <a:gd name="connsiteY7" fmla="*/ 749299 h 874713"/>
                  <a:gd name="connsiteX8" fmla="*/ 125415 w 869954"/>
                  <a:gd name="connsiteY8" fmla="*/ 623885 h 874713"/>
                  <a:gd name="connsiteX9" fmla="*/ 619126 w 869954"/>
                  <a:gd name="connsiteY9" fmla="*/ 623885 h 874713"/>
                  <a:gd name="connsiteX10" fmla="*/ 619126 w 869954"/>
                  <a:gd name="connsiteY10" fmla="*/ 125414 h 874713"/>
                  <a:gd name="connsiteX11" fmla="*/ 744540 w 869954"/>
                  <a:gd name="connsiteY11" fmla="*/ 0 h 87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954" h="874713">
                    <a:moveTo>
                      <a:pt x="744540" y="0"/>
                    </a:moveTo>
                    <a:cubicBezTo>
                      <a:pt x="813804" y="0"/>
                      <a:pt x="869954" y="56150"/>
                      <a:pt x="869954" y="125414"/>
                    </a:cubicBezTo>
                    <a:cubicBezTo>
                      <a:pt x="869954" y="319088"/>
                      <a:pt x="869953" y="512763"/>
                      <a:pt x="869953" y="706437"/>
                    </a:cubicBezTo>
                    <a:cubicBezTo>
                      <a:pt x="869953" y="720724"/>
                      <a:pt x="869952" y="735012"/>
                      <a:pt x="869952" y="749299"/>
                    </a:cubicBezTo>
                    <a:cubicBezTo>
                      <a:pt x="869952" y="818563"/>
                      <a:pt x="813802" y="874713"/>
                      <a:pt x="744538" y="874713"/>
                    </a:cubicBezTo>
                    <a:lnTo>
                      <a:pt x="125414" y="874712"/>
                    </a:lnTo>
                    <a:cubicBezTo>
                      <a:pt x="56150" y="874712"/>
                      <a:pt x="0" y="818562"/>
                      <a:pt x="0" y="749298"/>
                    </a:cubicBezTo>
                    <a:lnTo>
                      <a:pt x="1" y="749299"/>
                    </a:lnTo>
                    <a:cubicBezTo>
                      <a:pt x="1" y="680035"/>
                      <a:pt x="56151" y="623885"/>
                      <a:pt x="125415" y="623885"/>
                    </a:cubicBezTo>
                    <a:lnTo>
                      <a:pt x="619126" y="623885"/>
                    </a:lnTo>
                    <a:lnTo>
                      <a:pt x="619126" y="125414"/>
                    </a:lnTo>
                    <a:cubicBezTo>
                      <a:pt x="619126" y="56150"/>
                      <a:pt x="675276" y="0"/>
                      <a:pt x="744540"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91436" tIns="45718" rIns="91436" bIns="45718" anchor="ctr"/>
              <a:lstStyle/>
              <a:p>
                <a:pPr marL="0" marR="0" lvl="0" indent="0" algn="ctr" defTabSz="685165" rtl="0" eaLnBrk="1" fontAlgn="base" latinLnBrk="0" hangingPunct="1">
                  <a:lnSpc>
                    <a:spcPct val="100000"/>
                  </a:lnSpc>
                  <a:spcBef>
                    <a:spcPct val="0"/>
                  </a:spcBef>
                  <a:spcAft>
                    <a:spcPct val="0"/>
                  </a:spcAft>
                  <a:buClrTx/>
                  <a:buSzTx/>
                  <a:buFontTx/>
                  <a:buNone/>
                  <a:defRPr/>
                </a:pPr>
                <a:endParaRPr kumimoji="0" lang="en-US" sz="1700" b="0" i="0" u="none" strike="noStrike" kern="1200" cap="none" spc="0" normalizeH="0" baseline="0" noProof="0" dirty="0">
                  <a:ln>
                    <a:noFill/>
                  </a:ln>
                  <a:gradFill>
                    <a:gsLst>
                      <a:gs pos="0">
                        <a:srgbClr val="FFFFFF"/>
                      </a:gs>
                      <a:gs pos="100000">
                        <a:srgbClr val="FFFFFF"/>
                      </a:gs>
                    </a:gsLst>
                    <a:lin ang="5400000" scaled="0"/>
                  </a:gradFill>
                  <a:effectLst/>
                  <a:uLnTx/>
                  <a:uFillTx/>
                  <a:latin typeface="+mn-lt"/>
                  <a:ea typeface="+mn-ea"/>
                  <a:cs typeface="+mn-cs"/>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 name="矩形 39"/>
          <p:cNvSpPr/>
          <p:nvPr/>
        </p:nvSpPr>
        <p:spPr>
          <a:xfrm>
            <a:off x="0" y="0"/>
            <a:ext cx="12192000" cy="13811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4339" name="矩形 40"/>
          <p:cNvSpPr/>
          <p:nvPr/>
        </p:nvSpPr>
        <p:spPr>
          <a:xfrm>
            <a:off x="2592388" y="-114300"/>
            <a:ext cx="6794500" cy="1570038"/>
          </a:xfrm>
          <a:prstGeom prst="rect">
            <a:avLst/>
          </a:prstGeom>
          <a:noFill/>
          <a:ln w="9525">
            <a:noFill/>
          </a:ln>
        </p:spPr>
        <p:txBody>
          <a:bodyPr wrap="none" lIns="91438" tIns="45719" rIns="91438" bIns="45719">
            <a:spAutoFit/>
          </a:bodyPr>
          <a:p>
            <a:pPr lvl="0" algn="ctr" eaLnBrk="1" hangingPunct="1"/>
            <a:r>
              <a:rPr lang="zh-CN" altLang="en-US" sz="9600" dirty="0">
                <a:solidFill>
                  <a:schemeClr val="bg1"/>
                </a:solidFill>
                <a:latin typeface="Century Gothic" panose="020B0502020202020204" pitchFamily="34" charset="0"/>
                <a:ea typeface="微软雅黑" panose="020B0503020204020204" pitchFamily="34" charset="-122"/>
              </a:rPr>
              <a:t>CONTENTS</a:t>
            </a:r>
            <a:endParaRPr lang="zh-CN" altLang="en-US" sz="9600" dirty="0">
              <a:solidFill>
                <a:schemeClr val="bg1"/>
              </a:solidFill>
              <a:latin typeface="Century Gothic" panose="020B0502020202020204" pitchFamily="34" charset="0"/>
              <a:ea typeface="微软雅黑" panose="020B0503020204020204" pitchFamily="34" charset="-122"/>
            </a:endParaRPr>
          </a:p>
        </p:txBody>
      </p:sp>
      <p:sp>
        <p:nvSpPr>
          <p:cNvPr id="16" name="矩形 15"/>
          <p:cNvSpPr/>
          <p:nvPr/>
        </p:nvSpPr>
        <p:spPr>
          <a:xfrm>
            <a:off x="1565275" y="2447925"/>
            <a:ext cx="720725" cy="720725"/>
          </a:xfrm>
          <a:prstGeom prst="rect">
            <a:avLst/>
          </a:prstGeom>
          <a:no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ea"/>
              <a:ea typeface="+mn-ea"/>
              <a:cs typeface="+mn-cs"/>
            </a:endParaRPr>
          </a:p>
        </p:txBody>
      </p:sp>
      <p:sp>
        <p:nvSpPr>
          <p:cNvPr id="17" name="文本框 16"/>
          <p:cNvSpPr txBox="1"/>
          <p:nvPr/>
        </p:nvSpPr>
        <p:spPr>
          <a:xfrm>
            <a:off x="1698625" y="2484438"/>
            <a:ext cx="455613" cy="646113"/>
          </a:xfrm>
          <a:prstGeom prst="rect">
            <a:avLst/>
          </a:prstGeom>
          <a:noFill/>
        </p:spPr>
        <p:txBody>
          <a:bodyPr wrap="none" lIns="91438" tIns="45719" rIns="91438" bIns="45719">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FFFFFF"/>
                </a:solidFill>
                <a:effectLst/>
                <a:uLnTx/>
                <a:uFillTx/>
                <a:latin typeface="+mn-ea"/>
                <a:ea typeface="+mn-ea"/>
                <a:cs typeface="+mn-cs"/>
              </a:rPr>
              <a:t>1</a:t>
            </a:r>
            <a:endParaRPr kumimoji="0" lang="zh-CN" altLang="en-US" sz="3600" b="0" i="0" u="none" strike="noStrike" kern="1200" cap="none" spc="0" normalizeH="0" baseline="0" noProof="0" dirty="0">
              <a:ln>
                <a:noFill/>
              </a:ln>
              <a:solidFill>
                <a:srgbClr val="FFFFFF"/>
              </a:solidFill>
              <a:effectLst/>
              <a:uLnTx/>
              <a:uFillTx/>
              <a:latin typeface="+mn-ea"/>
              <a:ea typeface="+mn-ea"/>
              <a:cs typeface="+mn-cs"/>
            </a:endParaRPr>
          </a:p>
        </p:txBody>
      </p:sp>
      <p:sp>
        <p:nvSpPr>
          <p:cNvPr id="19" name="文本框 18"/>
          <p:cNvSpPr txBox="1"/>
          <p:nvPr/>
        </p:nvSpPr>
        <p:spPr>
          <a:xfrm>
            <a:off x="2314575" y="2608263"/>
            <a:ext cx="2538095" cy="41656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FFFFF"/>
                </a:solidFill>
                <a:effectLst/>
                <a:uLnTx/>
                <a:uFillTx/>
                <a:latin typeface="+mn-ea"/>
                <a:ea typeface="+mn-ea"/>
                <a:cs typeface="+mn-cs"/>
              </a:rPr>
              <a:t> </a:t>
            </a:r>
            <a:r>
              <a:rPr kumimoji="0" lang="zh-CN" altLang="en-US" sz="2000" b="0" i="0" u="none" strike="noStrike" kern="1200" cap="none" spc="0" normalizeH="0" baseline="0" noProof="0" dirty="0">
                <a:ln>
                  <a:noFill/>
                </a:ln>
                <a:solidFill>
                  <a:srgbClr val="FFFFFF"/>
                </a:solidFill>
                <a:effectLst/>
                <a:uLnTx/>
                <a:uFillTx/>
                <a:latin typeface="+mn-ea"/>
                <a:ea typeface="+mn-ea"/>
                <a:cs typeface="+mn-cs"/>
              </a:rPr>
              <a:t>设计工具与相关技术</a:t>
            </a:r>
            <a:endParaRPr kumimoji="0" lang="zh-CN" altLang="en-US" sz="2000" b="0" i="0" u="none" strike="noStrike" kern="1200" cap="none" spc="0" normalizeH="0" baseline="0" noProof="0" dirty="0">
              <a:ln>
                <a:noFill/>
              </a:ln>
              <a:solidFill>
                <a:srgbClr val="FFFFFF"/>
              </a:solidFill>
              <a:effectLst/>
              <a:uLnTx/>
              <a:uFillTx/>
              <a:latin typeface="+mn-ea"/>
              <a:ea typeface="+mn-ea"/>
              <a:cs typeface="+mn-cs"/>
            </a:endParaRPr>
          </a:p>
        </p:txBody>
      </p:sp>
      <p:sp>
        <p:nvSpPr>
          <p:cNvPr id="21" name="矩形 20"/>
          <p:cNvSpPr/>
          <p:nvPr/>
        </p:nvSpPr>
        <p:spPr>
          <a:xfrm>
            <a:off x="1565275" y="3711575"/>
            <a:ext cx="720725" cy="720725"/>
          </a:xfrm>
          <a:prstGeom prst="rect">
            <a:avLst/>
          </a:prstGeom>
          <a:no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ea"/>
              <a:ea typeface="+mn-ea"/>
              <a:cs typeface="+mn-cs"/>
            </a:endParaRPr>
          </a:p>
        </p:txBody>
      </p:sp>
      <p:sp>
        <p:nvSpPr>
          <p:cNvPr id="22" name="文本框 21"/>
          <p:cNvSpPr txBox="1"/>
          <p:nvPr/>
        </p:nvSpPr>
        <p:spPr>
          <a:xfrm>
            <a:off x="1698625" y="3749675"/>
            <a:ext cx="455613" cy="646113"/>
          </a:xfrm>
          <a:prstGeom prst="rect">
            <a:avLst/>
          </a:prstGeom>
          <a:noFill/>
        </p:spPr>
        <p:txBody>
          <a:bodyPr wrap="none" lIns="91438" tIns="45719" rIns="91438" bIns="45719">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FFFFFF"/>
                </a:solidFill>
                <a:effectLst/>
                <a:uLnTx/>
                <a:uFillTx/>
                <a:latin typeface="+mn-ea"/>
                <a:ea typeface="+mn-ea"/>
                <a:cs typeface="+mn-cs"/>
              </a:rPr>
              <a:t>2</a:t>
            </a:r>
            <a:endParaRPr kumimoji="0" lang="zh-CN" altLang="en-US" sz="3600" b="0" i="0" u="none" strike="noStrike" kern="1200" cap="none" spc="0" normalizeH="0" baseline="0" noProof="0" dirty="0">
              <a:ln>
                <a:noFill/>
              </a:ln>
              <a:solidFill>
                <a:srgbClr val="FFFFFF"/>
              </a:solidFill>
              <a:effectLst/>
              <a:uLnTx/>
              <a:uFillTx/>
              <a:latin typeface="+mn-ea"/>
              <a:ea typeface="+mn-ea"/>
              <a:cs typeface="+mn-cs"/>
            </a:endParaRPr>
          </a:p>
        </p:txBody>
      </p:sp>
      <p:sp>
        <p:nvSpPr>
          <p:cNvPr id="23" name="文本框 22"/>
          <p:cNvSpPr txBox="1"/>
          <p:nvPr/>
        </p:nvSpPr>
        <p:spPr>
          <a:xfrm>
            <a:off x="2314575" y="3871913"/>
            <a:ext cx="1268095" cy="41656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FFFFF"/>
                </a:solidFill>
                <a:effectLst/>
                <a:uLnTx/>
                <a:uFillTx/>
                <a:latin typeface="+mn-ea"/>
                <a:ea typeface="+mn-ea"/>
                <a:cs typeface="+mn-cs"/>
              </a:rPr>
              <a:t> </a:t>
            </a:r>
            <a:r>
              <a:rPr kumimoji="0" lang="zh-CN" altLang="en-US" sz="2000" b="0" i="0" u="none" strike="noStrike" kern="1200" cap="none" spc="0" normalizeH="0" baseline="0" noProof="0" dirty="0">
                <a:ln>
                  <a:noFill/>
                </a:ln>
                <a:solidFill>
                  <a:srgbClr val="FFFFFF"/>
                </a:solidFill>
                <a:effectLst/>
                <a:uLnTx/>
                <a:uFillTx/>
                <a:latin typeface="+mn-ea"/>
                <a:ea typeface="+mn-ea"/>
                <a:cs typeface="+mn-cs"/>
              </a:rPr>
              <a:t>系统分析</a:t>
            </a:r>
            <a:endParaRPr kumimoji="0" lang="zh-CN" altLang="en-US" sz="2000" b="0" i="0" u="none" strike="noStrike" kern="1200" cap="none" spc="0" normalizeH="0" baseline="0" noProof="0" dirty="0">
              <a:ln>
                <a:noFill/>
              </a:ln>
              <a:solidFill>
                <a:srgbClr val="FFFFFF"/>
              </a:solidFill>
              <a:effectLst/>
              <a:uLnTx/>
              <a:uFillTx/>
              <a:latin typeface="+mn-ea"/>
              <a:ea typeface="+mn-ea"/>
              <a:cs typeface="+mn-cs"/>
            </a:endParaRPr>
          </a:p>
        </p:txBody>
      </p:sp>
      <p:sp>
        <p:nvSpPr>
          <p:cNvPr id="25" name="矩形 24"/>
          <p:cNvSpPr/>
          <p:nvPr/>
        </p:nvSpPr>
        <p:spPr>
          <a:xfrm>
            <a:off x="1565275" y="4976813"/>
            <a:ext cx="720725" cy="719138"/>
          </a:xfrm>
          <a:prstGeom prst="rect">
            <a:avLst/>
          </a:prstGeom>
          <a:no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ea"/>
              <a:ea typeface="+mn-ea"/>
              <a:cs typeface="+mn-cs"/>
            </a:endParaRPr>
          </a:p>
        </p:txBody>
      </p:sp>
      <p:sp>
        <p:nvSpPr>
          <p:cNvPr id="26" name="文本框 25"/>
          <p:cNvSpPr txBox="1"/>
          <p:nvPr/>
        </p:nvSpPr>
        <p:spPr>
          <a:xfrm>
            <a:off x="1698625" y="5013325"/>
            <a:ext cx="455613" cy="646113"/>
          </a:xfrm>
          <a:prstGeom prst="rect">
            <a:avLst/>
          </a:prstGeom>
          <a:noFill/>
        </p:spPr>
        <p:txBody>
          <a:bodyPr wrap="none" lIns="91438" tIns="45719" rIns="91438" bIns="45719">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FFFFFF"/>
                </a:solidFill>
                <a:effectLst/>
                <a:uLnTx/>
                <a:uFillTx/>
                <a:latin typeface="+mn-ea"/>
                <a:ea typeface="+mn-ea"/>
                <a:cs typeface="+mn-cs"/>
              </a:rPr>
              <a:t>3</a:t>
            </a:r>
            <a:endParaRPr kumimoji="0" lang="zh-CN" altLang="en-US" sz="3600" b="0" i="0" u="none" strike="noStrike" kern="1200" cap="none" spc="0" normalizeH="0" baseline="0" noProof="0" dirty="0">
              <a:ln>
                <a:noFill/>
              </a:ln>
              <a:solidFill>
                <a:srgbClr val="FFFFFF"/>
              </a:solidFill>
              <a:effectLst/>
              <a:uLnTx/>
              <a:uFillTx/>
              <a:latin typeface="+mn-ea"/>
              <a:ea typeface="+mn-ea"/>
              <a:cs typeface="+mn-cs"/>
            </a:endParaRPr>
          </a:p>
        </p:txBody>
      </p:sp>
      <p:sp>
        <p:nvSpPr>
          <p:cNvPr id="27" name="文本框 26"/>
          <p:cNvSpPr txBox="1"/>
          <p:nvPr/>
        </p:nvSpPr>
        <p:spPr>
          <a:xfrm>
            <a:off x="2314575" y="5135563"/>
            <a:ext cx="1268095" cy="41656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FFFFF"/>
                </a:solidFill>
                <a:effectLst/>
                <a:uLnTx/>
                <a:uFillTx/>
                <a:latin typeface="+mn-ea"/>
                <a:ea typeface="+mn-ea"/>
                <a:cs typeface="+mn-cs"/>
              </a:rPr>
              <a:t> </a:t>
            </a:r>
            <a:r>
              <a:rPr kumimoji="0" lang="zh-CN" altLang="en-US" sz="2000" b="0" i="0" u="none" strike="noStrike" kern="1200" cap="none" spc="0" normalizeH="0" baseline="0" noProof="0" dirty="0">
                <a:ln>
                  <a:noFill/>
                </a:ln>
                <a:solidFill>
                  <a:srgbClr val="FFFFFF"/>
                </a:solidFill>
                <a:effectLst/>
                <a:uLnTx/>
                <a:uFillTx/>
                <a:latin typeface="+mn-ea"/>
                <a:ea typeface="+mn-ea"/>
                <a:cs typeface="+mn-cs"/>
              </a:rPr>
              <a:t>总体设计</a:t>
            </a:r>
            <a:endParaRPr kumimoji="0" lang="zh-CN" altLang="en-US" sz="2000" b="0" i="0" u="none" strike="noStrike" kern="1200" cap="none" spc="0" normalizeH="0" baseline="0" noProof="0" dirty="0">
              <a:ln>
                <a:noFill/>
              </a:ln>
              <a:solidFill>
                <a:srgbClr val="FFFFFF"/>
              </a:solidFill>
              <a:effectLst/>
              <a:uLnTx/>
              <a:uFillTx/>
              <a:latin typeface="+mn-ea"/>
              <a:ea typeface="+mn-ea"/>
              <a:cs typeface="+mn-cs"/>
            </a:endParaRPr>
          </a:p>
        </p:txBody>
      </p:sp>
      <p:sp>
        <p:nvSpPr>
          <p:cNvPr id="29" name="矩形 28"/>
          <p:cNvSpPr/>
          <p:nvPr/>
        </p:nvSpPr>
        <p:spPr>
          <a:xfrm>
            <a:off x="7004050" y="2447925"/>
            <a:ext cx="720725" cy="720725"/>
          </a:xfrm>
          <a:prstGeom prst="rect">
            <a:avLst/>
          </a:prstGeom>
          <a:no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ea"/>
              <a:ea typeface="+mn-ea"/>
              <a:cs typeface="+mn-cs"/>
            </a:endParaRPr>
          </a:p>
        </p:txBody>
      </p:sp>
      <p:sp>
        <p:nvSpPr>
          <p:cNvPr id="30" name="文本框 29"/>
          <p:cNvSpPr txBox="1"/>
          <p:nvPr/>
        </p:nvSpPr>
        <p:spPr>
          <a:xfrm>
            <a:off x="7137400" y="2484438"/>
            <a:ext cx="455613" cy="646113"/>
          </a:xfrm>
          <a:prstGeom prst="rect">
            <a:avLst/>
          </a:prstGeom>
          <a:noFill/>
        </p:spPr>
        <p:txBody>
          <a:bodyPr wrap="none" lIns="91438" tIns="45719" rIns="91438" bIns="45719">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FFFFFF"/>
                </a:solidFill>
                <a:effectLst/>
                <a:uLnTx/>
                <a:uFillTx/>
                <a:latin typeface="+mn-ea"/>
                <a:ea typeface="+mn-ea"/>
                <a:cs typeface="+mn-cs"/>
              </a:rPr>
              <a:t>4</a:t>
            </a:r>
            <a:endParaRPr kumimoji="0" lang="zh-CN" altLang="en-US" sz="3600" b="0" i="0" u="none" strike="noStrike" kern="1200" cap="none" spc="0" normalizeH="0" baseline="0" noProof="0" dirty="0">
              <a:ln>
                <a:noFill/>
              </a:ln>
              <a:solidFill>
                <a:srgbClr val="FFFFFF"/>
              </a:solidFill>
              <a:effectLst/>
              <a:uLnTx/>
              <a:uFillTx/>
              <a:latin typeface="+mn-ea"/>
              <a:ea typeface="+mn-ea"/>
              <a:cs typeface="+mn-cs"/>
            </a:endParaRPr>
          </a:p>
        </p:txBody>
      </p:sp>
      <p:sp>
        <p:nvSpPr>
          <p:cNvPr id="31" name="文本框 30"/>
          <p:cNvSpPr txBox="1"/>
          <p:nvPr/>
        </p:nvSpPr>
        <p:spPr>
          <a:xfrm>
            <a:off x="7753350" y="2608263"/>
            <a:ext cx="1268095" cy="41656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FFFFF"/>
                </a:solidFill>
                <a:effectLst/>
                <a:uLnTx/>
                <a:uFillTx/>
                <a:latin typeface="+mn-ea"/>
                <a:ea typeface="+mn-ea"/>
                <a:cs typeface="+mn-cs"/>
              </a:rPr>
              <a:t> </a:t>
            </a:r>
            <a:r>
              <a:rPr kumimoji="0" lang="zh-CN" altLang="en-US" sz="2000" b="0" i="0" u="none" strike="noStrike" kern="1200" cap="none" spc="0" normalizeH="0" baseline="0" noProof="0" dirty="0">
                <a:ln>
                  <a:noFill/>
                </a:ln>
                <a:solidFill>
                  <a:srgbClr val="FFFFFF"/>
                </a:solidFill>
                <a:effectLst/>
                <a:uLnTx/>
                <a:uFillTx/>
                <a:latin typeface="+mn-ea"/>
                <a:ea typeface="+mn-ea"/>
                <a:cs typeface="+mn-cs"/>
              </a:rPr>
              <a:t>详细设计</a:t>
            </a:r>
            <a:endParaRPr kumimoji="0" lang="zh-CN" altLang="en-US" sz="2000" b="0" i="0" u="none" strike="noStrike" kern="1200" cap="none" spc="0" normalizeH="0" baseline="0" noProof="0" dirty="0">
              <a:ln>
                <a:noFill/>
              </a:ln>
              <a:solidFill>
                <a:srgbClr val="FFFFFF"/>
              </a:solidFill>
              <a:effectLst/>
              <a:uLnTx/>
              <a:uFillTx/>
              <a:latin typeface="+mn-ea"/>
              <a:ea typeface="+mn-ea"/>
              <a:cs typeface="+mn-cs"/>
            </a:endParaRPr>
          </a:p>
        </p:txBody>
      </p:sp>
      <p:sp>
        <p:nvSpPr>
          <p:cNvPr id="33" name="矩形 32"/>
          <p:cNvSpPr/>
          <p:nvPr/>
        </p:nvSpPr>
        <p:spPr>
          <a:xfrm>
            <a:off x="7004050" y="3711575"/>
            <a:ext cx="720725" cy="720725"/>
          </a:xfrm>
          <a:prstGeom prst="rect">
            <a:avLst/>
          </a:prstGeom>
          <a:no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ea"/>
              <a:ea typeface="+mn-ea"/>
              <a:cs typeface="+mn-cs"/>
            </a:endParaRPr>
          </a:p>
        </p:txBody>
      </p:sp>
      <p:sp>
        <p:nvSpPr>
          <p:cNvPr id="34" name="文本框 33"/>
          <p:cNvSpPr txBox="1"/>
          <p:nvPr/>
        </p:nvSpPr>
        <p:spPr>
          <a:xfrm>
            <a:off x="7137400" y="3749675"/>
            <a:ext cx="455613" cy="646113"/>
          </a:xfrm>
          <a:prstGeom prst="rect">
            <a:avLst/>
          </a:prstGeom>
          <a:noFill/>
        </p:spPr>
        <p:txBody>
          <a:bodyPr wrap="none" lIns="91438" tIns="45719" rIns="91438" bIns="45719">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FFFFFF"/>
                </a:solidFill>
                <a:effectLst/>
                <a:uLnTx/>
                <a:uFillTx/>
                <a:latin typeface="+mn-ea"/>
                <a:ea typeface="+mn-ea"/>
                <a:cs typeface="+mn-cs"/>
              </a:rPr>
              <a:t>5</a:t>
            </a:r>
            <a:endParaRPr kumimoji="0" lang="zh-CN" altLang="en-US" sz="3600" b="0" i="0" u="none" strike="noStrike" kern="1200" cap="none" spc="0" normalizeH="0" baseline="0" noProof="0" dirty="0">
              <a:ln>
                <a:noFill/>
              </a:ln>
              <a:solidFill>
                <a:srgbClr val="FFFFFF"/>
              </a:solidFill>
              <a:effectLst/>
              <a:uLnTx/>
              <a:uFillTx/>
              <a:latin typeface="+mn-ea"/>
              <a:ea typeface="+mn-ea"/>
              <a:cs typeface="+mn-cs"/>
            </a:endParaRPr>
          </a:p>
        </p:txBody>
      </p:sp>
      <p:sp>
        <p:nvSpPr>
          <p:cNvPr id="35" name="文本框 34"/>
          <p:cNvSpPr txBox="1"/>
          <p:nvPr/>
        </p:nvSpPr>
        <p:spPr>
          <a:xfrm>
            <a:off x="7753350" y="3871913"/>
            <a:ext cx="760095" cy="41656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FFFFF"/>
                </a:solidFill>
                <a:effectLst/>
                <a:uLnTx/>
                <a:uFillTx/>
                <a:latin typeface="+mn-ea"/>
                <a:ea typeface="+mn-ea"/>
                <a:cs typeface="+mn-cs"/>
              </a:rPr>
              <a:t> </a:t>
            </a:r>
            <a:r>
              <a:rPr kumimoji="0" lang="zh-CN" altLang="en-US" sz="2000" b="0" i="0" u="none" strike="noStrike" kern="1200" cap="none" spc="0" normalizeH="0" baseline="0" noProof="0" dirty="0">
                <a:ln>
                  <a:noFill/>
                </a:ln>
                <a:solidFill>
                  <a:srgbClr val="FFFFFF"/>
                </a:solidFill>
                <a:effectLst/>
                <a:uLnTx/>
                <a:uFillTx/>
                <a:latin typeface="+mn-ea"/>
                <a:ea typeface="+mn-ea"/>
                <a:cs typeface="+mn-cs"/>
              </a:rPr>
              <a:t>结论</a:t>
            </a:r>
            <a:endParaRPr kumimoji="0" lang="zh-CN" altLang="en-US" sz="2000" b="0" i="0" u="none" strike="noStrike" kern="1200" cap="none" spc="0" normalizeH="0" baseline="0" noProof="0" dirty="0">
              <a:ln>
                <a:noFill/>
              </a:ln>
              <a:solidFill>
                <a:srgbClr val="FFFFFF"/>
              </a:solidFill>
              <a:effectLst/>
              <a:uLnTx/>
              <a:uFillTx/>
              <a:latin typeface="+mn-ea"/>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矩形 26"/>
          <p:cNvSpPr/>
          <p:nvPr/>
        </p:nvSpPr>
        <p:spPr>
          <a:xfrm>
            <a:off x="1982788" y="1630363"/>
            <a:ext cx="776288" cy="2301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模板下载：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www.1ppt.com/moban/     </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行业</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模板：</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www.1ppt.com/hangye/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节日</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模板：</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www.1ppt.com/jieri/           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素材下载：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www.1ppt.com/sucai/</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背景图片：</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www.1ppt.com/beijing/      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图表下载：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www.1ppt.com/tubiao/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优秀</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www.1ppt.com/xiazai/        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教程： </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www.1ppt.com/powerpoint/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Word</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教程： </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www.1ppt.com/word/              Excel</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教程：</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www.1ppt.com/excel/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资料下载：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www.1ppt.com/ziliao/                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课件下载：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www.1ppt.com/kejian/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范文下载：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www.1ppt.com/fanwen/             </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试卷下载：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www.1ppt.com/shiti/  </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教案下载：</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www.1ppt.com/jiaoan/        PPT</a:t>
            </a:r>
            <a:r>
              <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论坛：</a:t>
            </a: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www.1ppt.cn</a:t>
            </a:r>
            <a:endPar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rPr>
              <a:t> </a:t>
            </a:r>
            <a:endParaRPr kumimoji="0" lang="zh-CN" altLang="en-US" sz="100" b="0" i="0" u="none" strike="noStrike" kern="0" cap="none" spc="0" normalizeH="0" baseline="0" noProof="0" dirty="0">
              <a:ln>
                <a:noFill/>
              </a:ln>
              <a:solidFill>
                <a:sysClr val="window" lastClr="FFFFFF"/>
              </a:solidFill>
              <a:effectLst/>
              <a:uLnTx/>
              <a:uFillTx/>
              <a:latin typeface="Arial" panose="020B0604020202020204" pitchFamily="34" charset="0"/>
              <a:ea typeface="宋体" panose="02010600030101010101" pitchFamily="2" charset="-122"/>
              <a:cs typeface="+mn-cs"/>
            </a:endParaRPr>
          </a:p>
        </p:txBody>
      </p:sp>
      <p:grpSp>
        <p:nvGrpSpPr>
          <p:cNvPr id="15363" name="组合 1"/>
          <p:cNvGrpSpPr/>
          <p:nvPr/>
        </p:nvGrpSpPr>
        <p:grpSpPr>
          <a:xfrm>
            <a:off x="1041400" y="1492250"/>
            <a:ext cx="2659063" cy="2660650"/>
            <a:chOff x="1218243" y="1414126"/>
            <a:chExt cx="2016000" cy="2016000"/>
          </a:xfrm>
        </p:grpSpPr>
        <p:sp>
          <p:nvSpPr>
            <p:cNvPr id="3"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4" name="空心弧 3"/>
            <p:cNvSpPr/>
            <p:nvPr/>
          </p:nvSpPr>
          <p:spPr>
            <a:xfrm>
              <a:off x="1295272" y="1491109"/>
              <a:ext cx="1861942" cy="1862033"/>
            </a:xfrm>
            <a:prstGeom prst="blockArc">
              <a:avLst>
                <a:gd name="adj1" fmla="val 5377856"/>
                <a:gd name="adj2" fmla="val 16158815"/>
                <a:gd name="adj3" fmla="val 19523"/>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tx1"/>
                </a:solidFill>
                <a:effectLst/>
                <a:uLnTx/>
                <a:uFillTx/>
                <a:latin typeface="+mn-lt"/>
                <a:ea typeface="+mn-ea"/>
                <a:cs typeface="+mn-cs"/>
              </a:endParaRPr>
            </a:p>
          </p:txBody>
        </p:sp>
        <p:sp>
          <p:nvSpPr>
            <p:cNvPr id="5" name="椭圆 46"/>
            <p:cNvSpPr/>
            <p:nvPr/>
          </p:nvSpPr>
          <p:spPr>
            <a:xfrm>
              <a:off x="1497474" y="1693190"/>
              <a:ext cx="1457538" cy="1457871"/>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6" name="TextBox 50"/>
            <p:cNvSpPr txBox="1"/>
            <p:nvPr/>
          </p:nvSpPr>
          <p:spPr>
            <a:xfrm>
              <a:off x="1675796" y="2107211"/>
              <a:ext cx="1143403" cy="662537"/>
            </a:xfrm>
            <a:prstGeom prst="rect">
              <a:avLst/>
            </a:prstGeom>
            <a:noFill/>
          </p:spPr>
          <p:txBody>
            <a:bodyPr wrap="none">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w="12700">
                    <a:solidFill>
                      <a:srgbClr val="DDDDDD"/>
                    </a:solidFill>
                  </a:ln>
                  <a:solidFill>
                    <a:srgbClr val="000000"/>
                  </a:solidFill>
                  <a:effectLst/>
                  <a:uLnTx/>
                  <a:uFillTx/>
                  <a:latin typeface="微软雅黑" panose="020B0503020204020204" pitchFamily="34" charset="-122"/>
                  <a:ea typeface="微软雅黑" panose="020B0503020204020204" pitchFamily="34" charset="-122"/>
                  <a:cs typeface="+mn-cs"/>
                </a:rPr>
                <a:t>Java</a:t>
              </a:r>
              <a:endParaRPr kumimoji="0" lang="en-US" altLang="zh-CN" sz="4800" b="1" i="0" u="none" strike="noStrike" kern="1200" cap="none" spc="0" normalizeH="0" baseline="0" noProof="0" dirty="0">
                <a:ln w="12700">
                  <a:solidFill>
                    <a:srgbClr val="DDDDDD"/>
                  </a:solid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5364" name="组合 6"/>
          <p:cNvGrpSpPr/>
          <p:nvPr/>
        </p:nvGrpSpPr>
        <p:grpSpPr>
          <a:xfrm>
            <a:off x="4746625" y="1492250"/>
            <a:ext cx="2660650" cy="2660650"/>
            <a:chOff x="1218243" y="1414126"/>
            <a:chExt cx="2016000" cy="2016000"/>
          </a:xfrm>
        </p:grpSpPr>
        <p:sp>
          <p:nvSpPr>
            <p:cNvPr id="8"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9" name="空心弧 8"/>
            <p:cNvSpPr/>
            <p:nvPr/>
          </p:nvSpPr>
          <p:spPr>
            <a:xfrm>
              <a:off x="1295226" y="1491109"/>
              <a:ext cx="1862033" cy="1862033"/>
            </a:xfrm>
            <a:prstGeom prst="blockArc">
              <a:avLst>
                <a:gd name="adj1" fmla="val 23118"/>
                <a:gd name="adj2" fmla="val 16158815"/>
                <a:gd name="adj3" fmla="val 195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tx1"/>
                </a:solidFill>
                <a:effectLst/>
                <a:uLnTx/>
                <a:uFillTx/>
                <a:latin typeface="+mn-lt"/>
                <a:ea typeface="+mn-ea"/>
                <a:cs typeface="+mn-cs"/>
              </a:endParaRPr>
            </a:p>
          </p:txBody>
        </p:sp>
        <p:sp>
          <p:nvSpPr>
            <p:cNvPr id="10" name="椭圆 46"/>
            <p:cNvSpPr/>
            <p:nvPr/>
          </p:nvSpPr>
          <p:spPr>
            <a:xfrm>
              <a:off x="1497307" y="1693190"/>
              <a:ext cx="1457871" cy="1457871"/>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11" name="TextBox 75"/>
            <p:cNvSpPr txBox="1"/>
            <p:nvPr/>
          </p:nvSpPr>
          <p:spPr>
            <a:xfrm>
              <a:off x="1412624" y="2104534"/>
              <a:ext cx="1627234" cy="623565"/>
            </a:xfrm>
            <a:prstGeom prst="rect">
              <a:avLst/>
            </a:prstGeom>
            <a:noFill/>
          </p:spPr>
          <p:txBody>
            <a:bodyPr wrap="none">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sz="4800" noProof="0" dirty="0">
                  <a:ln>
                    <a:noFill/>
                  </a:ln>
                  <a:solidFill>
                    <a:schemeClr val="tx1"/>
                  </a:solidFill>
                  <a:effectLst/>
                  <a:uLnTx/>
                  <a:uFillTx/>
                  <a:latin typeface="+mn-ea"/>
                  <a:ea typeface="+mn-ea"/>
                  <a:cs typeface="+mn-cs"/>
                  <a:sym typeface="+mn-ea"/>
                </a:rPr>
                <a:t>Eclipse</a:t>
              </a:r>
              <a:endParaRPr kumimoji="0" lang="zh-CN" altLang="en-US" sz="4800" b="1" i="0" u="none" strike="noStrike" kern="1200" cap="none" spc="0" normalizeH="0" baseline="0" noProof="0" dirty="0">
                <a:ln>
                  <a:noFill/>
                </a:ln>
                <a:solidFill>
                  <a:schemeClr val="tx1"/>
                </a:solidFill>
                <a:effectLst/>
                <a:uLnTx/>
                <a:uFillTx/>
                <a:latin typeface="+mn-ea"/>
                <a:ea typeface="+mn-ea"/>
                <a:cs typeface="+mn-cs"/>
                <a:sym typeface="+mn-ea"/>
              </a:endParaRPr>
            </a:p>
          </p:txBody>
        </p:sp>
      </p:grpSp>
      <p:grpSp>
        <p:nvGrpSpPr>
          <p:cNvPr id="15365" name="组合 11"/>
          <p:cNvGrpSpPr/>
          <p:nvPr/>
        </p:nvGrpSpPr>
        <p:grpSpPr>
          <a:xfrm>
            <a:off x="8166098" y="1492250"/>
            <a:ext cx="3232150" cy="2660650"/>
            <a:chOff x="1001726" y="1414126"/>
            <a:chExt cx="2449031" cy="2016000"/>
          </a:xfrm>
        </p:grpSpPr>
        <p:sp>
          <p:nvSpPr>
            <p:cNvPr id="13"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14" name="空心弧 13"/>
            <p:cNvSpPr/>
            <p:nvPr/>
          </p:nvSpPr>
          <p:spPr>
            <a:xfrm>
              <a:off x="1295226" y="1491109"/>
              <a:ext cx="1862033" cy="1862033"/>
            </a:xfrm>
            <a:prstGeom prst="blockArc">
              <a:avLst>
                <a:gd name="adj1" fmla="val 8111028"/>
                <a:gd name="adj2" fmla="val 16158815"/>
                <a:gd name="adj3" fmla="val 195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tx1"/>
                </a:solidFill>
                <a:effectLst/>
                <a:uLnTx/>
                <a:uFillTx/>
                <a:latin typeface="+mn-lt"/>
                <a:ea typeface="+mn-ea"/>
                <a:cs typeface="+mn-cs"/>
              </a:endParaRPr>
            </a:p>
          </p:txBody>
        </p:sp>
        <p:sp>
          <p:nvSpPr>
            <p:cNvPr id="15" name="椭圆 46"/>
            <p:cNvSpPr/>
            <p:nvPr/>
          </p:nvSpPr>
          <p:spPr>
            <a:xfrm>
              <a:off x="1497307" y="1693190"/>
              <a:ext cx="1457871" cy="1457871"/>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4800" b="0" i="0" u="none" strike="noStrike" kern="1200" cap="none" spc="0" normalizeH="0" baseline="0" noProof="0">
                <a:ln>
                  <a:noFill/>
                </a:ln>
                <a:solidFill>
                  <a:schemeClr val="lt1"/>
                </a:solidFill>
                <a:effectLst/>
                <a:uLnTx/>
                <a:uFillTx/>
                <a:latin typeface="+mn-lt"/>
                <a:ea typeface="+mn-ea"/>
                <a:cs typeface="+mn-cs"/>
              </a:endParaRPr>
            </a:p>
          </p:txBody>
        </p:sp>
        <p:sp>
          <p:nvSpPr>
            <p:cNvPr id="16" name="TextBox 80"/>
            <p:cNvSpPr txBox="1"/>
            <p:nvPr/>
          </p:nvSpPr>
          <p:spPr>
            <a:xfrm>
              <a:off x="1001726" y="2104534"/>
              <a:ext cx="2449031" cy="662537"/>
            </a:xfrm>
            <a:prstGeom prst="rect">
              <a:avLst/>
            </a:prstGeom>
            <a:noFill/>
            <a:ln w="19050">
              <a:noFill/>
            </a:ln>
          </p:spPr>
          <p:txBody>
            <a:bodyPr wrap="none">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sz="4800" noProof="0" dirty="0">
                  <a:ln>
                    <a:noFill/>
                  </a:ln>
                  <a:solidFill>
                    <a:schemeClr val="tx1"/>
                  </a:solidFill>
                  <a:effectLst/>
                  <a:uLnTx/>
                  <a:uFillTx/>
                  <a:latin typeface="+mn-ea"/>
                  <a:ea typeface="+mn-ea"/>
                  <a:cs typeface="+mn-cs"/>
                  <a:sym typeface="+mn-ea"/>
                </a:rPr>
                <a:t>Graphics</a:t>
              </a:r>
              <a:r>
                <a:rPr lang="zh-CN" sz="4800" noProof="0" dirty="0">
                  <a:ln>
                    <a:noFill/>
                  </a:ln>
                  <a:solidFill>
                    <a:schemeClr val="tx1"/>
                  </a:solidFill>
                  <a:effectLst/>
                  <a:uLnTx/>
                  <a:uFillTx/>
                  <a:latin typeface="+mn-ea"/>
                  <a:ea typeface="+mn-ea"/>
                  <a:cs typeface="+mn-cs"/>
                  <a:sym typeface="+mn-ea"/>
                </a:rPr>
                <a:t>类</a:t>
              </a:r>
              <a:endParaRPr kumimoji="0" lang="zh-CN" sz="4800" b="1" i="0" u="none" strike="noStrike" kern="1200" cap="none" spc="0" normalizeH="0" baseline="0" noProof="0" dirty="0">
                <a:ln>
                  <a:noFill/>
                </a:ln>
                <a:solidFill>
                  <a:schemeClr val="tx1"/>
                </a:solidFill>
                <a:effectLst/>
                <a:uLnTx/>
                <a:uFillTx/>
                <a:latin typeface="+mn-ea"/>
                <a:ea typeface="+mn-ea"/>
                <a:cs typeface="+mn-cs"/>
                <a:sym typeface="+mn-ea"/>
              </a:endParaRPr>
            </a:p>
          </p:txBody>
        </p:sp>
      </p:grpSp>
      <p:sp>
        <p:nvSpPr>
          <p:cNvPr id="18" name="文本框 17"/>
          <p:cNvSpPr txBox="1"/>
          <p:nvPr/>
        </p:nvSpPr>
        <p:spPr>
          <a:xfrm>
            <a:off x="1109663" y="4467225"/>
            <a:ext cx="2522538" cy="1990090"/>
          </a:xfrm>
          <a:prstGeom prst="rect">
            <a:avLst/>
          </a:prstGeom>
          <a:noFill/>
        </p:spPr>
        <p:txBody>
          <a:bodyPr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sz="1200" b="0" i="0" u="none" strike="noStrike" kern="1200" cap="none" spc="0" normalizeH="0" baseline="0" noProof="0" dirty="0">
                <a:ln>
                  <a:noFill/>
                </a:ln>
                <a:solidFill>
                  <a:srgbClr val="FFFFFF"/>
                </a:solidFill>
                <a:effectLst/>
                <a:uLnTx/>
                <a:uFillTx/>
                <a:latin typeface="+mn-ea"/>
                <a:ea typeface="+mn-ea"/>
                <a:cs typeface="+mn-cs"/>
              </a:rPr>
              <a:t>Java是一项面向对象编程语言，既包含了C语言的全部优点，又具有面向对象，跨平台性，安全性等特点，是现在程序设计中较为常用的编程语言。Java具备了“一次编译，处处运行”的特点，很好的体现了其跨平台性和面向对象的特点，允许程序员用感性的思路来进行繁杂的编程。</a:t>
            </a:r>
            <a:endParaRPr kumimoji="0" sz="1200" b="0" i="0" u="none" strike="noStrike" kern="1200" cap="none" spc="0" normalizeH="0" baseline="0" noProof="0" dirty="0">
              <a:ln>
                <a:noFill/>
              </a:ln>
              <a:solidFill>
                <a:srgbClr val="FFFFFF"/>
              </a:solidFill>
              <a:effectLst/>
              <a:uLnTx/>
              <a:uFillTx/>
              <a:latin typeface="+mn-ea"/>
              <a:ea typeface="+mn-ea"/>
              <a:cs typeface="+mn-cs"/>
            </a:endParaRPr>
          </a:p>
        </p:txBody>
      </p:sp>
      <p:grpSp>
        <p:nvGrpSpPr>
          <p:cNvPr id="15367" name="组合 20"/>
          <p:cNvGrpSpPr/>
          <p:nvPr/>
        </p:nvGrpSpPr>
        <p:grpSpPr>
          <a:xfrm>
            <a:off x="471489" y="231775"/>
            <a:ext cx="4178369" cy="613410"/>
            <a:chOff x="493007" y="224297"/>
            <a:chExt cx="4177902" cy="614016"/>
          </a:xfrm>
        </p:grpSpPr>
        <p:sp>
          <p:nvSpPr>
            <p:cNvPr id="15370" name="文本框 21"/>
            <p:cNvSpPr txBox="1"/>
            <p:nvPr/>
          </p:nvSpPr>
          <p:spPr>
            <a:xfrm>
              <a:off x="830858" y="224297"/>
              <a:ext cx="3840051" cy="614016"/>
            </a:xfrm>
            <a:prstGeom prst="rect">
              <a:avLst/>
            </a:prstGeom>
            <a:noFill/>
            <a:ln w="9525">
              <a:noFill/>
            </a:ln>
          </p:spPr>
          <p:txBody>
            <a:bodyPr wrap="none">
              <a:spAutoFit/>
            </a:bodyPr>
            <a:p>
              <a:pPr lvl="0" algn="l" eaLnBrk="1" hangingPunct="1"/>
              <a:r>
                <a:rPr lang="zh-CN" altLang="en-US" sz="3200" noProof="0" dirty="0">
                  <a:ln>
                    <a:noFill/>
                  </a:ln>
                  <a:solidFill>
                    <a:srgbClr val="FFFFFF"/>
                  </a:solidFill>
                  <a:effectLst/>
                  <a:uLnTx/>
                  <a:uFillTx/>
                  <a:latin typeface="+mn-ea"/>
                  <a:ea typeface="+mn-ea"/>
                  <a:cs typeface="+mn-cs"/>
                  <a:sym typeface="+mn-ea"/>
                </a:rPr>
                <a:t>设计工具与相关技术</a:t>
              </a:r>
              <a:endParaRPr lang="zh-CN" altLang="en-US" sz="3200" dirty="0">
                <a:solidFill>
                  <a:srgbClr val="FFFFFF"/>
                </a:solidFill>
                <a:latin typeface="Century Gothic" panose="020B0502020202020204" pitchFamily="34" charset="0"/>
                <a:ea typeface="微软雅黑" panose="020B0503020204020204" pitchFamily="34" charset="-122"/>
              </a:endParaRPr>
            </a:p>
          </p:txBody>
        </p:sp>
        <p:sp>
          <p:nvSpPr>
            <p:cNvPr id="23" name="等腰三角形 22"/>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lt"/>
                <a:ea typeface="+mn-ea"/>
                <a:cs typeface="+mn-cs"/>
              </a:endParaRPr>
            </a:p>
          </p:txBody>
        </p:sp>
      </p:grpSp>
      <p:sp>
        <p:nvSpPr>
          <p:cNvPr id="24" name="文本框 23"/>
          <p:cNvSpPr txBox="1"/>
          <p:nvPr/>
        </p:nvSpPr>
        <p:spPr>
          <a:xfrm>
            <a:off x="4814888" y="4467225"/>
            <a:ext cx="2522538" cy="1990090"/>
          </a:xfrm>
          <a:prstGeom prst="rect">
            <a:avLst/>
          </a:prstGeom>
          <a:noFill/>
        </p:spPr>
        <p:txBody>
          <a:bodyPr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sz="1200" b="0" i="0" u="none" strike="noStrike" kern="1200" cap="none" spc="0" normalizeH="0" baseline="0" noProof="0" dirty="0">
                <a:ln>
                  <a:noFill/>
                </a:ln>
                <a:solidFill>
                  <a:srgbClr val="FFFFFF"/>
                </a:solidFill>
                <a:effectLst/>
                <a:uLnTx/>
                <a:uFillTx/>
                <a:latin typeface="+mn-ea"/>
                <a:ea typeface="+mn-ea"/>
                <a:cs typeface="+mn-cs"/>
              </a:rPr>
              <a:t>Eclipse是一个基于java的开放源代码的可扩展开发平台，是知名的跨平台的自由集成开发环境（IDE）Eclipse是一个基于，还捎带了一个标准规范的插件集，包含了Java开发工具（JDK），Eclipse因为安装不同的插件，所以它支持不同的计算机语言，主要用来Java语言开发。</a:t>
            </a:r>
            <a:endParaRPr kumimoji="0" sz="1200" b="0" i="0" u="none" strike="noStrike" kern="1200" cap="none" spc="0" normalizeH="0" baseline="0" noProof="0" dirty="0">
              <a:ln>
                <a:noFill/>
              </a:ln>
              <a:solidFill>
                <a:srgbClr val="FFFFFF"/>
              </a:solidFill>
              <a:effectLst/>
              <a:uLnTx/>
              <a:uFillTx/>
              <a:latin typeface="+mn-ea"/>
              <a:ea typeface="+mn-ea"/>
              <a:cs typeface="+mn-cs"/>
            </a:endParaRPr>
          </a:p>
        </p:txBody>
      </p:sp>
      <p:sp>
        <p:nvSpPr>
          <p:cNvPr id="25" name="文本框 24"/>
          <p:cNvSpPr txBox="1"/>
          <p:nvPr/>
        </p:nvSpPr>
        <p:spPr>
          <a:xfrm>
            <a:off x="8451850" y="4467225"/>
            <a:ext cx="2522538" cy="2465070"/>
          </a:xfrm>
          <a:prstGeom prst="rect">
            <a:avLst/>
          </a:prstGeom>
          <a:noFill/>
        </p:spPr>
        <p:txBody>
          <a:bodyPr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sz="1200" b="0" i="0" u="none" strike="noStrike" kern="1200" cap="none" spc="0" normalizeH="0" baseline="0" noProof="0" dirty="0">
                <a:ln>
                  <a:noFill/>
                </a:ln>
                <a:solidFill>
                  <a:srgbClr val="FFFFFF"/>
                </a:solidFill>
                <a:effectLst/>
                <a:uLnTx/>
                <a:uFillTx/>
                <a:latin typeface="+mn-ea"/>
                <a:ea typeface="+mn-ea"/>
                <a:cs typeface="+mn-cs"/>
              </a:rPr>
              <a:t>Graphics类是软件包java.awt（其全部类都用来用户界面的创建和图形图像的绘制）下的类，Graphics 对象封装了 Java 支持的基本呈现操作所需的状态信息。Graphics（）方法构造了一个新的 Graphics 对象， 此构造方法是图形上下文的默认构造方法，通过在组件上调用 getGraphics 来创建图形上下文，或者从其他图形上下文获取。 </a:t>
            </a:r>
            <a:endParaRPr kumimoji="0" sz="1200" b="0" i="0" u="none" strike="noStrike" kern="1200" cap="none" spc="0" normalizeH="0" baseline="0" noProof="0" dirty="0">
              <a:ln>
                <a:noFill/>
              </a:ln>
              <a:solidFill>
                <a:srgbClr val="FFFFFF"/>
              </a:solidFill>
              <a:effectLst/>
              <a:uLnTx/>
              <a:uFillTx/>
              <a:latin typeface="+mn-ea"/>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560388" y="2832100"/>
            <a:ext cx="11045825" cy="70961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lt1"/>
              </a:solidFill>
              <a:effectLst/>
              <a:uLnTx/>
              <a:uFillTx/>
              <a:latin typeface="+mn-lt"/>
              <a:ea typeface="+mn-ea"/>
              <a:cs typeface="+mn-cs"/>
            </a:endParaRPr>
          </a:p>
        </p:txBody>
      </p:sp>
      <p:sp>
        <p:nvSpPr>
          <p:cNvPr id="3" name="矩形 2"/>
          <p:cNvSpPr/>
          <p:nvPr/>
        </p:nvSpPr>
        <p:spPr>
          <a:xfrm>
            <a:off x="560388" y="3541713"/>
            <a:ext cx="11045825" cy="7096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lt1"/>
              </a:solidFill>
              <a:effectLst/>
              <a:uLnTx/>
              <a:uFillTx/>
              <a:latin typeface="+mn-lt"/>
              <a:ea typeface="+mn-ea"/>
              <a:cs typeface="+mn-cs"/>
            </a:endParaRPr>
          </a:p>
        </p:txBody>
      </p:sp>
      <p:grpSp>
        <p:nvGrpSpPr>
          <p:cNvPr id="16390" name="组合 5"/>
          <p:cNvGrpSpPr/>
          <p:nvPr/>
        </p:nvGrpSpPr>
        <p:grpSpPr>
          <a:xfrm>
            <a:off x="665479" y="3043555"/>
            <a:ext cx="1062102" cy="287020"/>
            <a:chOff x="7208018" y="789960"/>
            <a:chExt cx="808578" cy="219005"/>
          </a:xfrm>
        </p:grpSpPr>
        <p:sp>
          <p:nvSpPr>
            <p:cNvPr id="16401" name="文本框 6"/>
            <p:cNvSpPr txBox="1"/>
            <p:nvPr/>
          </p:nvSpPr>
          <p:spPr>
            <a:xfrm>
              <a:off x="7413281" y="789960"/>
              <a:ext cx="603315" cy="219005"/>
            </a:xfrm>
            <a:prstGeom prst="rect">
              <a:avLst/>
            </a:prstGeom>
            <a:noFill/>
            <a:ln w="9525">
              <a:noFill/>
            </a:ln>
          </p:spPr>
          <p:txBody>
            <a:bodyPr wrap="none">
              <a:spAutoFit/>
            </a:bodyPr>
            <a:p>
              <a:pPr lvl="0" algn="r" eaLnBrk="1" hangingPunct="1"/>
              <a:r>
                <a:rPr lang="zh-CN" altLang="en-US" sz="1200" dirty="0">
                  <a:solidFill>
                    <a:schemeClr val="bg1"/>
                  </a:solidFill>
                  <a:latin typeface="Century Gothic" panose="020B0502020202020204" pitchFamily="34" charset="0"/>
                  <a:ea typeface="微软雅黑" panose="020B0503020204020204" pitchFamily="34" charset="-122"/>
                </a:rPr>
                <a:t>需求分析</a:t>
              </a:r>
              <a:endParaRPr lang="zh-CN" altLang="en-US" sz="1200" dirty="0">
                <a:solidFill>
                  <a:schemeClr val="bg1"/>
                </a:solidFill>
                <a:latin typeface="Century Gothic" panose="020B0502020202020204" pitchFamily="34" charset="0"/>
                <a:ea typeface="微软雅黑" panose="020B0503020204020204" pitchFamily="34" charset="-122"/>
              </a:endParaRPr>
            </a:p>
          </p:txBody>
        </p:sp>
        <p:sp>
          <p:nvSpPr>
            <p:cNvPr id="8" name="等腰三角形 7"/>
            <p:cNvSpPr/>
            <p:nvPr/>
          </p:nvSpPr>
          <p:spPr>
            <a:xfrm rot="16200000" flipV="1">
              <a:off x="7198804" y="842296"/>
              <a:ext cx="132033" cy="11360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6391" name="组合 8"/>
          <p:cNvGrpSpPr/>
          <p:nvPr/>
        </p:nvGrpSpPr>
        <p:grpSpPr>
          <a:xfrm>
            <a:off x="10389236" y="3753485"/>
            <a:ext cx="1059813" cy="287020"/>
            <a:chOff x="6562353" y="797208"/>
            <a:chExt cx="806706" cy="217753"/>
          </a:xfrm>
        </p:grpSpPr>
        <p:sp>
          <p:nvSpPr>
            <p:cNvPr id="16399" name="文本框 9"/>
            <p:cNvSpPr txBox="1"/>
            <p:nvPr/>
          </p:nvSpPr>
          <p:spPr>
            <a:xfrm>
              <a:off x="6562353" y="797208"/>
              <a:ext cx="603218" cy="217753"/>
            </a:xfrm>
            <a:prstGeom prst="rect">
              <a:avLst/>
            </a:prstGeom>
            <a:noFill/>
            <a:ln w="9525">
              <a:noFill/>
            </a:ln>
          </p:spPr>
          <p:txBody>
            <a:bodyPr wrap="none">
              <a:spAutoFit/>
            </a:bodyPr>
            <a:p>
              <a:pPr lvl="0" eaLnBrk="1" hangingPunct="1"/>
              <a:r>
                <a:rPr lang="zh-CN" altLang="en-US" sz="1200" dirty="0">
                  <a:solidFill>
                    <a:schemeClr val="bg1"/>
                  </a:solidFill>
                  <a:latin typeface="Century Gothic" panose="020B0502020202020204" pitchFamily="34" charset="0"/>
                  <a:ea typeface="微软雅黑" panose="020B0503020204020204" pitchFamily="34" charset="-122"/>
                </a:rPr>
                <a:t>功能分析</a:t>
              </a:r>
              <a:endParaRPr lang="zh-CN" altLang="en-US" sz="1200" dirty="0">
                <a:solidFill>
                  <a:schemeClr val="bg1"/>
                </a:solidFill>
                <a:latin typeface="Century Gothic" panose="020B0502020202020204" pitchFamily="34" charset="0"/>
                <a:ea typeface="微软雅黑" panose="020B0503020204020204" pitchFamily="34" charset="-122"/>
              </a:endParaRPr>
            </a:p>
          </p:txBody>
        </p:sp>
        <p:sp>
          <p:nvSpPr>
            <p:cNvPr id="11" name="等腰三角形 10"/>
            <p:cNvSpPr/>
            <p:nvPr/>
          </p:nvSpPr>
          <p:spPr>
            <a:xfrm rot="5400000" flipH="1" flipV="1">
              <a:off x="7246626" y="849412"/>
              <a:ext cx="131278" cy="1135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6394" name="组合 19"/>
          <p:cNvGrpSpPr/>
          <p:nvPr/>
        </p:nvGrpSpPr>
        <p:grpSpPr>
          <a:xfrm>
            <a:off x="471488" y="231775"/>
            <a:ext cx="2146370" cy="613410"/>
            <a:chOff x="493006" y="224297"/>
            <a:chExt cx="2146130" cy="614016"/>
          </a:xfrm>
        </p:grpSpPr>
        <p:sp>
          <p:nvSpPr>
            <p:cNvPr id="16397" name="文本框 20"/>
            <p:cNvSpPr txBox="1"/>
            <p:nvPr/>
          </p:nvSpPr>
          <p:spPr>
            <a:xfrm>
              <a:off x="830858" y="224297"/>
              <a:ext cx="1808278" cy="614016"/>
            </a:xfrm>
            <a:prstGeom prst="rect">
              <a:avLst/>
            </a:prstGeom>
            <a:noFill/>
            <a:ln w="9525">
              <a:noFill/>
            </a:ln>
          </p:spPr>
          <p:txBody>
            <a:bodyPr wrap="none">
              <a:spAutoFit/>
            </a:bodyPr>
            <a:p>
              <a:pPr lvl="0" eaLnBrk="1" hangingPunct="1"/>
              <a:r>
                <a:rPr lang="zh-CN" altLang="en-US" sz="3200" dirty="0">
                  <a:solidFill>
                    <a:schemeClr val="bg1"/>
                  </a:solidFill>
                  <a:latin typeface="Century Gothic" panose="020B0502020202020204" pitchFamily="34" charset="0"/>
                  <a:ea typeface="微软雅黑" panose="020B0503020204020204" pitchFamily="34" charset="-122"/>
                </a:rPr>
                <a:t>系统分析</a:t>
              </a:r>
              <a:endParaRPr lang="zh-CN" altLang="en-US" sz="3200" dirty="0">
                <a:solidFill>
                  <a:schemeClr val="bg1"/>
                </a:solidFill>
                <a:latin typeface="Century Gothic" panose="020B0502020202020204" pitchFamily="34" charset="0"/>
                <a:ea typeface="微软雅黑" panose="020B0503020204020204" pitchFamily="34" charset="-122"/>
              </a:endParaRPr>
            </a:p>
          </p:txBody>
        </p:sp>
        <p:sp>
          <p:nvSpPr>
            <p:cNvPr id="22" name="等腰三角形 21"/>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sp>
        <p:nvSpPr>
          <p:cNvPr id="26" name="文本框 25"/>
          <p:cNvSpPr txBox="1"/>
          <p:nvPr/>
        </p:nvSpPr>
        <p:spPr>
          <a:xfrm>
            <a:off x="1010285" y="1442085"/>
            <a:ext cx="10184130" cy="1040130"/>
          </a:xfrm>
          <a:prstGeom prst="rect">
            <a:avLst/>
          </a:prstGeom>
          <a:noFill/>
        </p:spPr>
        <p:txBody>
          <a:bodyPr wrap="square"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sz="1200" b="0" i="0" u="none" strike="noStrike" kern="1200" cap="none" spc="0" normalizeH="0" baseline="0" noProof="0" dirty="0">
                <a:ln>
                  <a:noFill/>
                </a:ln>
                <a:solidFill>
                  <a:srgbClr val="FFFFFF"/>
                </a:solidFill>
                <a:effectLst/>
                <a:uLnTx/>
                <a:uFillTx/>
                <a:latin typeface="+mn-ea"/>
                <a:ea typeface="+mn-ea"/>
                <a:cs typeface="+mn-cs"/>
              </a:rPr>
              <a:t>如今的游戏已经成为世界上最大的娱乐休闲项目之一，游戏市场规模持续增长，潜力巨大，我国政府一向以来都特别鼓励游戏产业的发展，特别是我国当地的游戏产业，扶持力度连年加大，由此可见，我国对游戏产业的重视程度。该坦克大战游戏是对红白机经典90坦克大战的延续，对于80后，90后来说，都是童年里最宝贵的回忆，而80后，90后恰好占据着当今游戏人群的主体，对于他们来说，该坦克大战游戏不仅可以减轻人们的社会压力，放松身心，也可以回味小时候玩红白机游戏的疯狂时光，又不会沉迷于游戏，老少咸宜，能够更好地体验游戏的乐趣。</a:t>
            </a:r>
            <a:endParaRPr kumimoji="0" sz="1200" b="0" i="0" u="none" strike="noStrike" kern="1200" cap="none" spc="0" normalizeH="0" baseline="0" noProof="0" dirty="0">
              <a:ln>
                <a:noFill/>
              </a:ln>
              <a:solidFill>
                <a:srgbClr val="FFFFFF"/>
              </a:solidFill>
              <a:effectLst/>
              <a:uLnTx/>
              <a:uFillTx/>
              <a:latin typeface="+mn-ea"/>
              <a:ea typeface="+mn-ea"/>
              <a:cs typeface="+mn-cs"/>
            </a:endParaRPr>
          </a:p>
        </p:txBody>
      </p:sp>
      <p:sp>
        <p:nvSpPr>
          <p:cNvPr id="27" name="文本框 26"/>
          <p:cNvSpPr txBox="1"/>
          <p:nvPr/>
        </p:nvSpPr>
        <p:spPr>
          <a:xfrm>
            <a:off x="1010285" y="4355465"/>
            <a:ext cx="10183495" cy="1277620"/>
          </a:xfrm>
          <a:prstGeom prst="rect">
            <a:avLst/>
          </a:prstGeom>
          <a:noFill/>
        </p:spPr>
        <p:txBody>
          <a:bodyPr wrap="square"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sz="1200" b="0" i="0" u="none" strike="noStrike" kern="1200" cap="none" spc="0" normalizeH="0" baseline="0" noProof="0" dirty="0">
                <a:ln>
                  <a:noFill/>
                </a:ln>
                <a:solidFill>
                  <a:srgbClr val="FFFFFF"/>
                </a:solidFill>
                <a:effectLst/>
                <a:uLnTx/>
                <a:uFillTx/>
                <a:latin typeface="+mn-ea"/>
                <a:ea typeface="+mn-ea"/>
                <a:cs typeface="+mn-cs"/>
              </a:rPr>
              <a:t>该坦克大战选择使用以往的游戏规矩。服务器端创建并设置一个主机，客户端申请连接加入，若其IP输入判断无误，载入地图关卡并开始游戏，在游戏界面中，会实时显示敌方坦克数量和玩家坦克的生命数量及分数。敌方坦克自行移动和打出子弹，玩家通过敲击键盘来操控自己坦克的动作并打出子弹，子弹无法打中相同阵营的坦克，当两方阵营的子弹相交时会相互抵消，打中对方坦克时会产生爆炸效果，中途可以暂停、发送信息，玩家坦克吃掉超级武器后会赋予其特殊的功能，在游戏地图界面中还同时游戏中还包含了通信功能。如果取得了胜利，会显示“你过关了！”，如果失败了，则系统给出“GAME OEVR!还想再玩一次吗？（y/n）”的提示，如果玩家双方都选择继续游戏，则游戏重新加载并开始，不然结束并退出游戏界面。</a:t>
            </a:r>
            <a:endParaRPr kumimoji="0" sz="1200" b="0" i="0" u="none" strike="noStrike" kern="1200" cap="none" spc="0" normalizeH="0" baseline="0" noProof="0" dirty="0">
              <a:ln>
                <a:noFill/>
              </a:ln>
              <a:solidFill>
                <a:srgbClr val="FFFFFF"/>
              </a:solidFill>
              <a:effectLst/>
              <a:uLnTx/>
              <a:uFillTx/>
              <a:latin typeface="+mn-ea"/>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8434" name="组合 15"/>
          <p:cNvGrpSpPr/>
          <p:nvPr/>
        </p:nvGrpSpPr>
        <p:grpSpPr>
          <a:xfrm>
            <a:off x="4315143" y="2181225"/>
            <a:ext cx="3562350" cy="3562350"/>
            <a:chOff x="1889832" y="1617774"/>
            <a:chExt cx="2340000" cy="2340000"/>
          </a:xfrm>
        </p:grpSpPr>
        <p:sp>
          <p:nvSpPr>
            <p:cNvPr id="18" name="椭圆 17"/>
            <p:cNvSpPr/>
            <p:nvPr/>
          </p:nvSpPr>
          <p:spPr>
            <a:xfrm>
              <a:off x="1889832" y="1617774"/>
              <a:ext cx="2340000" cy="2340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9" name="椭圆 18"/>
            <p:cNvSpPr/>
            <p:nvPr/>
          </p:nvSpPr>
          <p:spPr>
            <a:xfrm>
              <a:off x="2159912" y="1887855"/>
              <a:ext cx="1799840" cy="17998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20" name="椭圆 19"/>
            <p:cNvSpPr/>
            <p:nvPr/>
          </p:nvSpPr>
          <p:spPr>
            <a:xfrm>
              <a:off x="2429992" y="2157934"/>
              <a:ext cx="1259679" cy="1259679"/>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sp>
        <p:nvSpPr>
          <p:cNvPr id="18435" name="TextBox 9"/>
          <p:cNvSpPr txBox="1"/>
          <p:nvPr/>
        </p:nvSpPr>
        <p:spPr>
          <a:xfrm>
            <a:off x="5054283" y="3386138"/>
            <a:ext cx="2213610" cy="1004570"/>
          </a:xfrm>
          <a:prstGeom prst="rect">
            <a:avLst/>
          </a:prstGeom>
          <a:noFill/>
          <a:ln w="9525">
            <a:noFill/>
          </a:ln>
        </p:spPr>
        <p:txBody>
          <a:bodyPr wrap="none" lIns="91438" tIns="45719" rIns="91438" bIns="45719">
            <a:spAutoFit/>
          </a:bodyPr>
          <a:p>
            <a:pPr lvl="0" algn="ctr" eaLnBrk="1" hangingPunct="1">
              <a:lnSpc>
                <a:spcPct val="150000"/>
              </a:lnSpc>
            </a:pPr>
            <a:r>
              <a:rPr lang="zh-CN" altLang="en-US" sz="4000" dirty="0">
                <a:latin typeface="微软雅黑" panose="020B0503020204020204" pitchFamily="34" charset="-122"/>
                <a:ea typeface="微软雅黑" panose="020B0503020204020204" pitchFamily="34" charset="-122"/>
              </a:rPr>
              <a:t>总体设计</a:t>
            </a:r>
            <a:endParaRPr lang="zh-CN" altLang="en-US" sz="4000" dirty="0">
              <a:latin typeface="微软雅黑" panose="020B0503020204020204" pitchFamily="34" charset="-122"/>
              <a:ea typeface="微软雅黑" panose="020B0503020204020204" pitchFamily="34" charset="-122"/>
            </a:endParaRPr>
          </a:p>
        </p:txBody>
      </p:sp>
      <p:sp>
        <p:nvSpPr>
          <p:cNvPr id="10" name="下箭头 9"/>
          <p:cNvSpPr/>
          <p:nvPr/>
        </p:nvSpPr>
        <p:spPr>
          <a:xfrm rot="5400000">
            <a:off x="7349808" y="2934018"/>
            <a:ext cx="1562100" cy="1917700"/>
          </a:xfrm>
          <a:prstGeom prst="downArrow">
            <a:avLst>
              <a:gd name="adj1" fmla="val 53134"/>
              <a:gd name="adj2"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rot="5400000">
            <a:off x="8596471" y="3819049"/>
            <a:ext cx="822325" cy="1635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8441" name="TextBox 41"/>
          <p:cNvSpPr txBox="1"/>
          <p:nvPr/>
        </p:nvSpPr>
        <p:spPr>
          <a:xfrm>
            <a:off x="8242935" y="3489960"/>
            <a:ext cx="514350" cy="807720"/>
          </a:xfrm>
          <a:prstGeom prst="rect">
            <a:avLst/>
          </a:prstGeom>
          <a:noFill/>
          <a:ln w="9525">
            <a:noFill/>
          </a:ln>
        </p:spPr>
        <p:txBody>
          <a:bodyPr wrap="square" lIns="91438" tIns="45719" rIns="91438" bIns="45719">
            <a:spAutoFit/>
          </a:bodyPr>
          <a:p>
            <a:pPr lvl="0" algn="ctr" eaLnBrk="1" hangingPunct="1"/>
            <a:r>
              <a:rPr lang="en-US" altLang="zh-CN" sz="4400" dirty="0">
                <a:solidFill>
                  <a:schemeClr val="bg1"/>
                </a:solidFill>
                <a:latin typeface="微软雅黑" panose="020B0503020204020204" pitchFamily="34" charset="-122"/>
                <a:ea typeface="微软雅黑" panose="020B0503020204020204" pitchFamily="34" charset="-122"/>
              </a:rPr>
              <a:t>2</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7" name="下箭头 6"/>
          <p:cNvSpPr/>
          <p:nvPr/>
        </p:nvSpPr>
        <p:spPr>
          <a:xfrm rot="16200000" flipH="1">
            <a:off x="3342005" y="3003233"/>
            <a:ext cx="1562100" cy="1917700"/>
          </a:xfrm>
          <a:prstGeom prst="downArrow">
            <a:avLst>
              <a:gd name="adj1" fmla="val 53134"/>
              <a:gd name="adj2"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8" name="矩形 7"/>
          <p:cNvSpPr/>
          <p:nvPr/>
        </p:nvSpPr>
        <p:spPr>
          <a:xfrm rot="16200000" flipH="1">
            <a:off x="2835593" y="3879850"/>
            <a:ext cx="822325" cy="1651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8444" name="TextBox 45"/>
          <p:cNvSpPr txBox="1"/>
          <p:nvPr/>
        </p:nvSpPr>
        <p:spPr>
          <a:xfrm flipH="1">
            <a:off x="3438843" y="3577273"/>
            <a:ext cx="509270" cy="807720"/>
          </a:xfrm>
          <a:prstGeom prst="rect">
            <a:avLst/>
          </a:prstGeom>
          <a:noFill/>
          <a:ln w="9525">
            <a:noFill/>
          </a:ln>
        </p:spPr>
        <p:txBody>
          <a:bodyPr wrap="none" lIns="91438" tIns="45719" rIns="91438" bIns="45719">
            <a:spAutoFit/>
          </a:bodyPr>
          <a:p>
            <a:pPr lvl="0" algn="ctr" eaLnBrk="1" hangingPunct="1"/>
            <a:r>
              <a:rPr lang="en-US" altLang="zh-CN" sz="4400" dirty="0">
                <a:solidFill>
                  <a:schemeClr val="bg1"/>
                </a:solidFill>
                <a:latin typeface="微软雅黑" panose="020B0503020204020204" pitchFamily="34" charset="-122"/>
                <a:ea typeface="微软雅黑" panose="020B0503020204020204" pitchFamily="34" charset="-122"/>
              </a:rPr>
              <a:t>1</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9090025" y="3708400"/>
            <a:ext cx="1146810" cy="400050"/>
          </a:xfrm>
          <a:prstGeom prst="rect">
            <a:avLst/>
          </a:prstGeom>
          <a:noFill/>
        </p:spPr>
        <p:txBody>
          <a:bodyPr wrap="none" lIns="91438" tIns="45719" rIns="91438" bIns="45719">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900" b="0" i="0" u="none" strike="noStrike" kern="1200" cap="none" spc="0" normalizeH="0" baseline="0" noProof="0" dirty="0">
                <a:ln>
                  <a:noFill/>
                </a:ln>
                <a:solidFill>
                  <a:schemeClr val="accent4"/>
                </a:solidFill>
                <a:effectLst/>
                <a:uLnTx/>
                <a:uFillTx/>
                <a:latin typeface="+mn-lt"/>
                <a:ea typeface="+mn-ea"/>
                <a:cs typeface="+mn-cs"/>
              </a:rPr>
              <a:t>总体流程</a:t>
            </a:r>
            <a:endParaRPr kumimoji="0" lang="zh-CN" altLang="en-US" sz="1900" b="0" i="0" u="none" strike="noStrike" kern="1200" cap="none" spc="0" normalizeH="0" baseline="0" noProof="0" dirty="0">
              <a:ln>
                <a:noFill/>
              </a:ln>
              <a:solidFill>
                <a:schemeClr val="accent4"/>
              </a:solidFill>
              <a:effectLst/>
              <a:uLnTx/>
              <a:uFillTx/>
              <a:latin typeface="+mn-lt"/>
              <a:ea typeface="+mn-ea"/>
              <a:cs typeface="+mn-cs"/>
            </a:endParaRPr>
          </a:p>
        </p:txBody>
      </p:sp>
      <p:sp>
        <p:nvSpPr>
          <p:cNvPr id="28" name="文本框 27"/>
          <p:cNvSpPr txBox="1"/>
          <p:nvPr/>
        </p:nvSpPr>
        <p:spPr>
          <a:xfrm>
            <a:off x="1950403" y="3789363"/>
            <a:ext cx="1146810" cy="400050"/>
          </a:xfrm>
          <a:prstGeom prst="rect">
            <a:avLst/>
          </a:prstGeom>
          <a:noFill/>
        </p:spPr>
        <p:txBody>
          <a:bodyPr wrap="none" lIns="91438" tIns="45719" rIns="91438" bIns="45719">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zh-CN" altLang="en-US" sz="1900" b="0" i="0" u="none" strike="noStrike" kern="1200" cap="none" spc="0" normalizeH="0" baseline="0" noProof="0" dirty="0">
                <a:ln>
                  <a:noFill/>
                </a:ln>
                <a:solidFill>
                  <a:schemeClr val="accent4"/>
                </a:solidFill>
                <a:effectLst/>
                <a:uLnTx/>
                <a:uFillTx/>
                <a:latin typeface="+mn-lt"/>
                <a:ea typeface="+mn-ea"/>
                <a:cs typeface="+mn-cs"/>
              </a:rPr>
              <a:t>总体功能</a:t>
            </a:r>
            <a:endParaRPr kumimoji="0" lang="zh-CN" altLang="en-US" sz="1900" b="0" i="0" u="none" strike="noStrike" kern="1200" cap="none" spc="0" normalizeH="0" baseline="0" noProof="0" dirty="0">
              <a:ln>
                <a:noFill/>
              </a:ln>
              <a:solidFill>
                <a:schemeClr val="accent4"/>
              </a:solidFill>
              <a:effectLst/>
              <a:uLnTx/>
              <a:uFillTx/>
              <a:latin typeface="+mn-lt"/>
              <a:ea typeface="+mn-ea"/>
              <a:cs typeface="+mn-cs"/>
            </a:endParaRPr>
          </a:p>
        </p:txBody>
      </p:sp>
      <p:grpSp>
        <p:nvGrpSpPr>
          <p:cNvPr id="18448" name="组合 29"/>
          <p:cNvGrpSpPr/>
          <p:nvPr/>
        </p:nvGrpSpPr>
        <p:grpSpPr>
          <a:xfrm>
            <a:off x="471488" y="231775"/>
            <a:ext cx="2146370" cy="613410"/>
            <a:chOff x="493006" y="224297"/>
            <a:chExt cx="2146130" cy="614016"/>
          </a:xfrm>
        </p:grpSpPr>
        <p:sp>
          <p:nvSpPr>
            <p:cNvPr id="18452" name="文本框 30"/>
            <p:cNvSpPr txBox="1"/>
            <p:nvPr/>
          </p:nvSpPr>
          <p:spPr>
            <a:xfrm>
              <a:off x="830858" y="224297"/>
              <a:ext cx="1808278" cy="614016"/>
            </a:xfrm>
            <a:prstGeom prst="rect">
              <a:avLst/>
            </a:prstGeom>
            <a:noFill/>
            <a:ln w="9525">
              <a:noFill/>
            </a:ln>
          </p:spPr>
          <p:txBody>
            <a:bodyPr wrap="none">
              <a:spAutoFit/>
            </a:bodyPr>
            <a:p>
              <a:pPr lvl="0" eaLnBrk="1" hangingPunct="1"/>
              <a:r>
                <a:rPr lang="zh-CN" altLang="en-US" sz="3200" dirty="0">
                  <a:solidFill>
                    <a:srgbClr val="FFFFFF"/>
                  </a:solidFill>
                  <a:latin typeface="Century Gothic" panose="020B0502020202020204" pitchFamily="34" charset="0"/>
                  <a:ea typeface="微软雅黑" panose="020B0503020204020204" pitchFamily="34" charset="-122"/>
                </a:rPr>
                <a:t>总体设计</a:t>
              </a:r>
              <a:endParaRPr lang="zh-CN" altLang="en-US" sz="3200" dirty="0">
                <a:solidFill>
                  <a:srgbClr val="FFFFFF"/>
                </a:solidFill>
                <a:latin typeface="Century Gothic" panose="020B0502020202020204" pitchFamily="34" charset="0"/>
                <a:ea typeface="微软雅黑" panose="020B0503020204020204" pitchFamily="34" charset="-122"/>
              </a:endParaRPr>
            </a:p>
          </p:txBody>
        </p:sp>
        <p:sp>
          <p:nvSpPr>
            <p:cNvPr id="32" name="等腰三角形 31"/>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lt"/>
                <a:ea typeface="+mn-ea"/>
                <a:cs typeface="+mn-c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9464" name="组合 21"/>
          <p:cNvGrpSpPr/>
          <p:nvPr/>
        </p:nvGrpSpPr>
        <p:grpSpPr>
          <a:xfrm>
            <a:off x="471488" y="231775"/>
            <a:ext cx="2146370" cy="613410"/>
            <a:chOff x="493006" y="224297"/>
            <a:chExt cx="2146130" cy="614016"/>
          </a:xfrm>
        </p:grpSpPr>
        <p:sp>
          <p:nvSpPr>
            <p:cNvPr id="19469" name="文本框 22"/>
            <p:cNvSpPr txBox="1"/>
            <p:nvPr/>
          </p:nvSpPr>
          <p:spPr>
            <a:xfrm>
              <a:off x="830858" y="224297"/>
              <a:ext cx="1808278" cy="614016"/>
            </a:xfrm>
            <a:prstGeom prst="rect">
              <a:avLst/>
            </a:prstGeom>
            <a:noFill/>
            <a:ln w="9525">
              <a:noFill/>
            </a:ln>
          </p:spPr>
          <p:txBody>
            <a:bodyPr wrap="none">
              <a:spAutoFit/>
            </a:bodyPr>
            <a:p>
              <a:pPr lvl="0" eaLnBrk="1" hangingPunct="1"/>
              <a:r>
                <a:rPr lang="zh-CN" altLang="en-US" sz="3200" dirty="0">
                  <a:solidFill>
                    <a:srgbClr val="FFFFFF"/>
                  </a:solidFill>
                  <a:latin typeface="Century Gothic" panose="020B0502020202020204" pitchFamily="34" charset="0"/>
                  <a:ea typeface="微软雅黑" panose="020B0503020204020204" pitchFamily="34" charset="-122"/>
                </a:rPr>
                <a:t>总体功能</a:t>
              </a:r>
              <a:endParaRPr lang="zh-CN" altLang="en-US" sz="3200" dirty="0">
                <a:solidFill>
                  <a:srgbClr val="FFFFFF"/>
                </a:solidFill>
                <a:latin typeface="Century Gothic" panose="020B0502020202020204" pitchFamily="34" charset="0"/>
                <a:ea typeface="微软雅黑" panose="020B0503020204020204" pitchFamily="34" charset="-122"/>
              </a:endParaRPr>
            </a:p>
          </p:txBody>
        </p:sp>
        <p:sp>
          <p:nvSpPr>
            <p:cNvPr id="24" name="等腰三角形 23"/>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lt"/>
                <a:ea typeface="+mn-ea"/>
                <a:cs typeface="+mn-cs"/>
              </a:endParaRPr>
            </a:p>
          </p:txBody>
        </p:sp>
      </p:grpSp>
      <p:pic>
        <p:nvPicPr>
          <p:cNvPr id="4" name="图片 3" descr="DC$@%OC1}[V33RZLF(3D9PQ"/>
          <p:cNvPicPr>
            <a:picLocks noChangeAspect="1"/>
          </p:cNvPicPr>
          <p:nvPr/>
        </p:nvPicPr>
        <p:blipFill>
          <a:blip r:embed="rId1"/>
          <a:stretch>
            <a:fillRect/>
          </a:stretch>
        </p:blipFill>
        <p:spPr>
          <a:xfrm>
            <a:off x="909955" y="2081530"/>
            <a:ext cx="4714240" cy="4399915"/>
          </a:xfrm>
          <a:prstGeom prst="rect">
            <a:avLst/>
          </a:prstGeom>
        </p:spPr>
      </p:pic>
      <p:sp>
        <p:nvSpPr>
          <p:cNvPr id="5" name="文本框 4"/>
          <p:cNvSpPr txBox="1"/>
          <p:nvPr/>
        </p:nvSpPr>
        <p:spPr>
          <a:xfrm>
            <a:off x="2098040" y="1465580"/>
            <a:ext cx="2557145" cy="381000"/>
          </a:xfrm>
          <a:prstGeom prst="rect">
            <a:avLst/>
          </a:prstGeom>
          <a:noFill/>
        </p:spPr>
        <p:txBody>
          <a:bodyPr wrap="square" rtlCol="0">
            <a:spAutoFit/>
          </a:bodyPr>
          <a:p>
            <a:r>
              <a:rPr lang="zh-CN" altLang="en-US">
                <a:solidFill>
                  <a:schemeClr val="accent6"/>
                </a:solidFill>
                <a:latin typeface="楷体" panose="02010609060101010101" charset="-122"/>
                <a:ea typeface="楷体" panose="02010609060101010101" charset="-122"/>
              </a:rPr>
              <a:t>服务器端总体功能</a:t>
            </a:r>
            <a:endParaRPr lang="zh-CN" altLang="en-US">
              <a:solidFill>
                <a:schemeClr val="accent6"/>
              </a:solidFill>
              <a:latin typeface="楷体" panose="02010609060101010101" charset="-122"/>
              <a:ea typeface="楷体" panose="02010609060101010101" charset="-122"/>
            </a:endParaRPr>
          </a:p>
        </p:txBody>
      </p:sp>
      <p:pic>
        <p:nvPicPr>
          <p:cNvPr id="7" name="图片 6" descr="(OQW[`3J}A0TL35%XZIA9QR"/>
          <p:cNvPicPr>
            <a:picLocks noChangeAspect="1"/>
          </p:cNvPicPr>
          <p:nvPr/>
        </p:nvPicPr>
        <p:blipFill>
          <a:blip r:embed="rId2"/>
          <a:stretch>
            <a:fillRect/>
          </a:stretch>
        </p:blipFill>
        <p:spPr>
          <a:xfrm>
            <a:off x="6987540" y="2081530"/>
            <a:ext cx="4390390" cy="3399790"/>
          </a:xfrm>
          <a:prstGeom prst="rect">
            <a:avLst/>
          </a:prstGeom>
        </p:spPr>
      </p:pic>
      <p:sp>
        <p:nvSpPr>
          <p:cNvPr id="8" name="文本框 7"/>
          <p:cNvSpPr txBox="1"/>
          <p:nvPr/>
        </p:nvSpPr>
        <p:spPr>
          <a:xfrm>
            <a:off x="8213725" y="1465580"/>
            <a:ext cx="2259965" cy="381000"/>
          </a:xfrm>
          <a:prstGeom prst="rect">
            <a:avLst/>
          </a:prstGeom>
          <a:noFill/>
        </p:spPr>
        <p:txBody>
          <a:bodyPr wrap="square" rtlCol="0">
            <a:spAutoFit/>
          </a:bodyPr>
          <a:p>
            <a:r>
              <a:rPr lang="zh-CN" altLang="en-US">
                <a:solidFill>
                  <a:schemeClr val="accent6"/>
                </a:solidFill>
                <a:latin typeface="楷体" panose="02010609060101010101" charset="-122"/>
                <a:ea typeface="楷体" panose="02010609060101010101" charset="-122"/>
              </a:rPr>
              <a:t>客户端总体功能</a:t>
            </a:r>
            <a:endParaRPr lang="zh-CN" altLang="en-US">
              <a:solidFill>
                <a:schemeClr val="accent6"/>
              </a:solidFill>
              <a:latin typeface="楷体" panose="02010609060101010101" charset="-122"/>
              <a:ea typeface="楷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文本框 14"/>
          <p:cNvSpPr txBox="1"/>
          <p:nvPr/>
        </p:nvSpPr>
        <p:spPr>
          <a:xfrm>
            <a:off x="1511300" y="5586413"/>
            <a:ext cx="9169400" cy="327660"/>
          </a:xfrm>
          <a:prstGeom prst="rect">
            <a:avLst/>
          </a:prstGeom>
          <a:noFill/>
        </p:spPr>
        <p:txBody>
          <a:bodyPr lIns="0" tIns="45719" rIns="0" bIns="45719">
            <a:spAutoFit/>
          </a:bodyPr>
          <a:lstStyle/>
          <a:p>
            <a:pPr marL="0" marR="0" lvl="0" indent="0" algn="ctr" defTabSz="913765"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accent6">
                    <a:lumMod val="75000"/>
                  </a:schemeClr>
                </a:solidFill>
                <a:effectLst/>
                <a:uLnTx/>
                <a:uFillTx/>
                <a:latin typeface="+mn-ea"/>
                <a:ea typeface="+mn-ea"/>
                <a:cs typeface="+mn-cs"/>
              </a:rPr>
              <a:t>总体功能图</a:t>
            </a:r>
            <a:endParaRPr kumimoji="0" lang="zh-CN" altLang="en-US" sz="1200" b="0" i="0" u="none" strike="noStrike" kern="1200" cap="none" spc="0" normalizeH="0" baseline="0" noProof="0" dirty="0">
              <a:ln>
                <a:noFill/>
              </a:ln>
              <a:solidFill>
                <a:schemeClr val="accent6">
                  <a:lumMod val="75000"/>
                </a:schemeClr>
              </a:solidFill>
              <a:effectLst/>
              <a:uLnTx/>
              <a:uFillTx/>
              <a:latin typeface="+mn-ea"/>
              <a:ea typeface="+mn-ea"/>
              <a:cs typeface="+mn-cs"/>
            </a:endParaRPr>
          </a:p>
        </p:txBody>
      </p:sp>
      <p:grpSp>
        <p:nvGrpSpPr>
          <p:cNvPr id="20501" name="组合 28"/>
          <p:cNvGrpSpPr/>
          <p:nvPr/>
        </p:nvGrpSpPr>
        <p:grpSpPr>
          <a:xfrm>
            <a:off x="471489" y="231775"/>
            <a:ext cx="2552768" cy="613410"/>
            <a:chOff x="493007" y="224297"/>
            <a:chExt cx="2552483" cy="614016"/>
          </a:xfrm>
        </p:grpSpPr>
        <p:sp>
          <p:nvSpPr>
            <p:cNvPr id="20502" name="文本框 29"/>
            <p:cNvSpPr txBox="1"/>
            <p:nvPr/>
          </p:nvSpPr>
          <p:spPr>
            <a:xfrm>
              <a:off x="830858" y="224297"/>
              <a:ext cx="2214632" cy="614016"/>
            </a:xfrm>
            <a:prstGeom prst="rect">
              <a:avLst/>
            </a:prstGeom>
            <a:noFill/>
            <a:ln w="9525">
              <a:noFill/>
            </a:ln>
          </p:spPr>
          <p:txBody>
            <a:bodyPr wrap="none">
              <a:spAutoFit/>
            </a:bodyPr>
            <a:p>
              <a:pPr lvl="0" eaLnBrk="1" hangingPunct="1"/>
              <a:r>
                <a:rPr lang="zh-CN" altLang="en-US" sz="3200" dirty="0">
                  <a:solidFill>
                    <a:srgbClr val="FFFFFF"/>
                  </a:solidFill>
                  <a:latin typeface="Century Gothic" panose="020B0502020202020204" pitchFamily="34" charset="0"/>
                  <a:ea typeface="微软雅黑" panose="020B0503020204020204" pitchFamily="34" charset="-122"/>
                </a:rPr>
                <a:t>总体功能图</a:t>
              </a:r>
              <a:endParaRPr lang="zh-CN" altLang="en-US" sz="3200" dirty="0">
                <a:solidFill>
                  <a:srgbClr val="FFFFFF"/>
                </a:solidFill>
                <a:latin typeface="Century Gothic" panose="020B0502020202020204" pitchFamily="34" charset="0"/>
                <a:ea typeface="微软雅黑" panose="020B0503020204020204" pitchFamily="34" charset="-122"/>
              </a:endParaRPr>
            </a:p>
          </p:txBody>
        </p:sp>
        <p:sp>
          <p:nvSpPr>
            <p:cNvPr id="31" name="等腰三角形 30"/>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lt"/>
                <a:ea typeface="+mn-ea"/>
                <a:cs typeface="+mn-cs"/>
              </a:endParaRPr>
            </a:p>
          </p:txBody>
        </p:sp>
      </p:grpSp>
      <p:pic>
        <p:nvPicPr>
          <p:cNvPr id="2" name="图片 25" descr="图片1"/>
          <p:cNvPicPr/>
          <p:nvPr/>
        </p:nvPicPr>
        <p:blipFill>
          <a:blip r:embed="rId1"/>
          <a:stretch>
            <a:fillRect/>
          </a:stretch>
        </p:blipFill>
        <p:spPr>
          <a:xfrm>
            <a:off x="2866390" y="930275"/>
            <a:ext cx="6123940" cy="465645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1515" name="组合 12"/>
          <p:cNvGrpSpPr/>
          <p:nvPr/>
        </p:nvGrpSpPr>
        <p:grpSpPr>
          <a:xfrm flipH="1">
            <a:off x="9403715" y="5443538"/>
            <a:ext cx="474663" cy="493712"/>
            <a:chOff x="3561716" y="1094740"/>
            <a:chExt cx="36513" cy="38100"/>
          </a:xfrm>
        </p:grpSpPr>
        <p:sp>
          <p:nvSpPr>
            <p:cNvPr id="21523" name="Line 181"/>
            <p:cNvSpPr/>
            <p:nvPr/>
          </p:nvSpPr>
          <p:spPr>
            <a:xfrm flipV="1">
              <a:off x="3561716" y="1094740"/>
              <a:ext cx="36512" cy="36980"/>
            </a:xfrm>
            <a:prstGeom prst="line">
              <a:avLst/>
            </a:prstGeom>
            <a:ln w="12700" cap="flat" cmpd="sng">
              <a:solidFill>
                <a:srgbClr val="FFC000"/>
              </a:solidFill>
              <a:prstDash val="solid"/>
              <a:miter/>
              <a:headEnd type="none" w="med" len="med"/>
              <a:tailEnd type="none" w="med" len="med"/>
            </a:ln>
          </p:spPr>
        </p:sp>
        <p:sp>
          <p:nvSpPr>
            <p:cNvPr id="21524" name="Freeform 182"/>
            <p:cNvSpPr/>
            <p:nvPr/>
          </p:nvSpPr>
          <p:spPr>
            <a:xfrm>
              <a:off x="3561716" y="1094740"/>
              <a:ext cx="36513" cy="38100"/>
            </a:xfrm>
            <a:custGeom>
              <a:avLst/>
              <a:gdLst>
                <a:gd name="txL" fmla="*/ 0 w 23"/>
                <a:gd name="txT" fmla="*/ 0 h 24"/>
                <a:gd name="txR" fmla="*/ 23 w 23"/>
                <a:gd name="txB" fmla="*/ 24 h 24"/>
              </a:gdLst>
              <a:ahLst/>
              <a:cxnLst>
                <a:cxn ang="0">
                  <a:pos x="0" y="0"/>
                </a:cxn>
                <a:cxn ang="0">
                  <a:pos x="2147483647" y="0"/>
                </a:cxn>
                <a:cxn ang="0">
                  <a:pos x="2147483647" y="2147483647"/>
                </a:cxn>
              </a:cxnLst>
              <a:rect l="txL" t="txT" r="txR" b="txB"/>
              <a:pathLst>
                <a:path w="23" h="24">
                  <a:moveTo>
                    <a:pt x="0" y="0"/>
                  </a:moveTo>
                  <a:lnTo>
                    <a:pt x="23" y="0"/>
                  </a:lnTo>
                  <a:lnTo>
                    <a:pt x="23" y="24"/>
                  </a:lnTo>
                </a:path>
              </a:pathLst>
            </a:custGeom>
            <a:noFill/>
            <a:ln w="12700" cap="flat" cmpd="sng">
              <a:solidFill>
                <a:srgbClr val="FFC000">
                  <a:alpha val="100000"/>
                </a:srgbClr>
              </a:solidFill>
              <a:prstDash val="solid"/>
              <a:bevel/>
              <a:headEnd type="none" w="med" len="med"/>
              <a:tailEnd type="none" w="med" len="med"/>
            </a:ln>
          </p:spPr>
          <p:txBody>
            <a:bodyPr/>
            <a:p>
              <a:endParaRPr lang="zh-CN" altLang="en-US"/>
            </a:p>
          </p:txBody>
        </p:sp>
      </p:grpSp>
      <p:sp>
        <p:nvSpPr>
          <p:cNvPr id="16" name="文本框 15"/>
          <p:cNvSpPr txBox="1"/>
          <p:nvPr/>
        </p:nvSpPr>
        <p:spPr>
          <a:xfrm>
            <a:off x="9878695" y="5764530"/>
            <a:ext cx="1515110" cy="327660"/>
          </a:xfrm>
          <a:prstGeom prst="rect">
            <a:avLst/>
          </a:prstGeom>
          <a:noFill/>
        </p:spPr>
        <p:txBody>
          <a:bodyPr wrap="square" lIns="0" tIns="45719" rIns="0" bIns="45719">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ea"/>
                <a:ea typeface="+mn-ea"/>
                <a:cs typeface="+mn-cs"/>
              </a:rPr>
              <a:t>总体流程图</a:t>
            </a:r>
            <a:endParaRPr kumimoji="0" lang="zh-CN" altLang="en-US" sz="1200" b="0" i="0" u="none" strike="noStrike" kern="1200" cap="none" spc="0" normalizeH="0" baseline="0" noProof="0" dirty="0">
              <a:ln>
                <a:noFill/>
              </a:ln>
              <a:solidFill>
                <a:schemeClr val="bg1"/>
              </a:solidFill>
              <a:effectLst/>
              <a:uLnTx/>
              <a:uFillTx/>
              <a:latin typeface="+mn-ea"/>
              <a:ea typeface="+mn-ea"/>
              <a:cs typeface="+mn-cs"/>
            </a:endParaRPr>
          </a:p>
        </p:txBody>
      </p:sp>
      <p:grpSp>
        <p:nvGrpSpPr>
          <p:cNvPr id="21518" name="组合 23"/>
          <p:cNvGrpSpPr/>
          <p:nvPr/>
        </p:nvGrpSpPr>
        <p:grpSpPr>
          <a:xfrm>
            <a:off x="471489" y="231775"/>
            <a:ext cx="2552768" cy="613410"/>
            <a:chOff x="493007" y="224297"/>
            <a:chExt cx="2552483" cy="614016"/>
          </a:xfrm>
        </p:grpSpPr>
        <p:sp>
          <p:nvSpPr>
            <p:cNvPr id="21519" name="文本框 24"/>
            <p:cNvSpPr txBox="1"/>
            <p:nvPr/>
          </p:nvSpPr>
          <p:spPr>
            <a:xfrm>
              <a:off x="830858" y="224297"/>
              <a:ext cx="2214632" cy="614016"/>
            </a:xfrm>
            <a:prstGeom prst="rect">
              <a:avLst/>
            </a:prstGeom>
            <a:noFill/>
            <a:ln w="9525">
              <a:noFill/>
            </a:ln>
          </p:spPr>
          <p:txBody>
            <a:bodyPr wrap="none">
              <a:spAutoFit/>
            </a:bodyPr>
            <a:p>
              <a:pPr lvl="0" eaLnBrk="1" hangingPunct="1"/>
              <a:r>
                <a:rPr lang="zh-CN" altLang="en-US" sz="3200" dirty="0">
                  <a:solidFill>
                    <a:schemeClr val="bg1"/>
                  </a:solidFill>
                  <a:latin typeface="Century Gothic" panose="020B0502020202020204" pitchFamily="34" charset="0"/>
                  <a:ea typeface="微软雅黑" panose="020B0503020204020204" pitchFamily="34" charset="-122"/>
                </a:rPr>
                <a:t>总体流程图</a:t>
              </a:r>
              <a:endParaRPr lang="zh-CN" altLang="en-US" sz="3200" dirty="0">
                <a:solidFill>
                  <a:schemeClr val="bg1"/>
                </a:solidFill>
                <a:latin typeface="Century Gothic" panose="020B0502020202020204" pitchFamily="34" charset="0"/>
                <a:ea typeface="微软雅黑" panose="020B0503020204020204" pitchFamily="34" charset="-122"/>
              </a:endParaRPr>
            </a:p>
          </p:txBody>
        </p:sp>
        <p:sp>
          <p:nvSpPr>
            <p:cNvPr id="26" name="等腰三角形 25"/>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bg1"/>
                </a:solidFill>
                <a:effectLst/>
                <a:uLnTx/>
                <a:uFillTx/>
                <a:latin typeface="+mn-lt"/>
                <a:ea typeface="+mn-ea"/>
                <a:cs typeface="+mn-cs"/>
              </a:endParaRPr>
            </a:p>
          </p:txBody>
        </p:sp>
      </p:grpSp>
      <p:pic>
        <p:nvPicPr>
          <p:cNvPr id="2" name="图片 10" descr="图片2"/>
          <p:cNvPicPr>
            <a:picLocks noChangeAspect="1"/>
          </p:cNvPicPr>
          <p:nvPr/>
        </p:nvPicPr>
        <p:blipFill>
          <a:blip r:embed="rId1"/>
          <a:stretch>
            <a:fillRect/>
          </a:stretch>
        </p:blipFill>
        <p:spPr>
          <a:xfrm>
            <a:off x="3914775" y="21590"/>
            <a:ext cx="5488940" cy="681482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10" name="组合 5"/>
          <p:cNvGrpSpPr/>
          <p:nvPr/>
        </p:nvGrpSpPr>
        <p:grpSpPr>
          <a:xfrm>
            <a:off x="8666163" y="5126038"/>
            <a:ext cx="687387" cy="687387"/>
            <a:chOff x="671649" y="4012622"/>
            <a:chExt cx="468008" cy="468008"/>
          </a:xfrm>
        </p:grpSpPr>
        <p:sp>
          <p:nvSpPr>
            <p:cNvPr id="7" name="矩形 6"/>
            <p:cNvSpPr/>
            <p:nvPr/>
          </p:nvSpPr>
          <p:spPr>
            <a:xfrm>
              <a:off x="671649"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7445" name="Freeform 217"/>
            <p:cNvSpPr>
              <a:spLocks noChangeAspect="1" noEditPoints="1"/>
            </p:cNvSpPr>
            <p:nvPr/>
          </p:nvSpPr>
          <p:spPr>
            <a:xfrm>
              <a:off x="759348" y="4100382"/>
              <a:ext cx="292609" cy="291112"/>
            </a:xfrm>
            <a:custGeom>
              <a:avLst/>
              <a:gdLst>
                <a:gd name="txL" fmla="*/ 0 w 87"/>
                <a:gd name="txT" fmla="*/ 0 h 87"/>
                <a:gd name="txR" fmla="*/ 87 w 87"/>
                <a:gd name="txB" fmla="*/ 87 h 8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7" h="87">
                  <a:moveTo>
                    <a:pt x="72" y="33"/>
                  </a:moveTo>
                  <a:cubicBezTo>
                    <a:pt x="59" y="45"/>
                    <a:pt x="59" y="45"/>
                    <a:pt x="59" y="45"/>
                  </a:cubicBezTo>
                  <a:cubicBezTo>
                    <a:pt x="51" y="37"/>
                    <a:pt x="51" y="37"/>
                    <a:pt x="51" y="37"/>
                  </a:cubicBezTo>
                  <a:cubicBezTo>
                    <a:pt x="57" y="30"/>
                    <a:pt x="57" y="30"/>
                    <a:pt x="57" y="30"/>
                  </a:cubicBezTo>
                  <a:cubicBezTo>
                    <a:pt x="58" y="29"/>
                    <a:pt x="58" y="28"/>
                    <a:pt x="57" y="27"/>
                  </a:cubicBezTo>
                  <a:cubicBezTo>
                    <a:pt x="57" y="27"/>
                    <a:pt x="57" y="27"/>
                    <a:pt x="57" y="27"/>
                  </a:cubicBezTo>
                  <a:cubicBezTo>
                    <a:pt x="56" y="26"/>
                    <a:pt x="54" y="26"/>
                    <a:pt x="53" y="27"/>
                  </a:cubicBezTo>
                  <a:cubicBezTo>
                    <a:pt x="47" y="33"/>
                    <a:pt x="47" y="33"/>
                    <a:pt x="47" y="33"/>
                  </a:cubicBezTo>
                  <a:cubicBezTo>
                    <a:pt x="42" y="28"/>
                    <a:pt x="42" y="28"/>
                    <a:pt x="42" y="28"/>
                  </a:cubicBezTo>
                  <a:cubicBezTo>
                    <a:pt x="55" y="16"/>
                    <a:pt x="55" y="16"/>
                    <a:pt x="55" y="16"/>
                  </a:cubicBezTo>
                  <a:cubicBezTo>
                    <a:pt x="72" y="33"/>
                    <a:pt x="72" y="33"/>
                    <a:pt x="72" y="33"/>
                  </a:cubicBezTo>
                  <a:close/>
                  <a:moveTo>
                    <a:pt x="45" y="60"/>
                  </a:moveTo>
                  <a:cubicBezTo>
                    <a:pt x="36" y="51"/>
                    <a:pt x="36" y="51"/>
                    <a:pt x="36" y="51"/>
                  </a:cubicBezTo>
                  <a:cubicBezTo>
                    <a:pt x="21" y="66"/>
                    <a:pt x="21" y="66"/>
                    <a:pt x="21" y="66"/>
                  </a:cubicBezTo>
                  <a:cubicBezTo>
                    <a:pt x="20" y="67"/>
                    <a:pt x="18" y="67"/>
                    <a:pt x="17" y="66"/>
                  </a:cubicBezTo>
                  <a:cubicBezTo>
                    <a:pt x="17" y="66"/>
                    <a:pt x="17" y="66"/>
                    <a:pt x="17" y="66"/>
                  </a:cubicBezTo>
                  <a:cubicBezTo>
                    <a:pt x="16" y="65"/>
                    <a:pt x="16" y="64"/>
                    <a:pt x="17" y="63"/>
                  </a:cubicBezTo>
                  <a:cubicBezTo>
                    <a:pt x="33" y="47"/>
                    <a:pt x="33" y="47"/>
                    <a:pt x="33" y="47"/>
                  </a:cubicBezTo>
                  <a:cubicBezTo>
                    <a:pt x="28" y="43"/>
                    <a:pt x="28" y="43"/>
                    <a:pt x="28" y="43"/>
                  </a:cubicBezTo>
                  <a:cubicBezTo>
                    <a:pt x="9" y="62"/>
                    <a:pt x="9" y="62"/>
                    <a:pt x="9" y="62"/>
                  </a:cubicBezTo>
                  <a:cubicBezTo>
                    <a:pt x="2" y="86"/>
                    <a:pt x="2" y="86"/>
                    <a:pt x="2" y="86"/>
                  </a:cubicBezTo>
                  <a:cubicBezTo>
                    <a:pt x="26" y="79"/>
                    <a:pt x="26" y="79"/>
                    <a:pt x="26" y="79"/>
                  </a:cubicBezTo>
                  <a:lnTo>
                    <a:pt x="45" y="60"/>
                  </a:lnTo>
                  <a:close/>
                  <a:moveTo>
                    <a:pt x="76" y="29"/>
                  </a:moveTo>
                  <a:cubicBezTo>
                    <a:pt x="87" y="17"/>
                    <a:pt x="87" y="17"/>
                    <a:pt x="87" y="17"/>
                  </a:cubicBezTo>
                  <a:cubicBezTo>
                    <a:pt x="70" y="0"/>
                    <a:pt x="70" y="0"/>
                    <a:pt x="70" y="0"/>
                  </a:cubicBezTo>
                  <a:cubicBezTo>
                    <a:pt x="59" y="12"/>
                    <a:pt x="59" y="12"/>
                    <a:pt x="59" y="12"/>
                  </a:cubicBezTo>
                  <a:lnTo>
                    <a:pt x="76" y="29"/>
                  </a:lnTo>
                  <a:close/>
                  <a:moveTo>
                    <a:pt x="66" y="51"/>
                  </a:moveTo>
                  <a:cubicBezTo>
                    <a:pt x="65" y="51"/>
                    <a:pt x="64" y="51"/>
                    <a:pt x="62" y="51"/>
                  </a:cubicBezTo>
                  <a:cubicBezTo>
                    <a:pt x="35" y="25"/>
                    <a:pt x="35" y="25"/>
                    <a:pt x="35" y="25"/>
                  </a:cubicBezTo>
                  <a:cubicBezTo>
                    <a:pt x="36" y="23"/>
                    <a:pt x="36" y="21"/>
                    <a:pt x="36" y="18"/>
                  </a:cubicBezTo>
                  <a:cubicBezTo>
                    <a:pt x="36" y="8"/>
                    <a:pt x="28" y="0"/>
                    <a:pt x="18" y="0"/>
                  </a:cubicBezTo>
                  <a:cubicBezTo>
                    <a:pt x="18" y="0"/>
                    <a:pt x="18" y="0"/>
                    <a:pt x="18" y="0"/>
                  </a:cubicBezTo>
                  <a:cubicBezTo>
                    <a:pt x="19" y="5"/>
                    <a:pt x="19" y="5"/>
                    <a:pt x="19" y="5"/>
                  </a:cubicBezTo>
                  <a:cubicBezTo>
                    <a:pt x="23" y="7"/>
                    <a:pt x="25" y="11"/>
                    <a:pt x="25" y="15"/>
                  </a:cubicBezTo>
                  <a:cubicBezTo>
                    <a:pt x="25" y="20"/>
                    <a:pt x="21" y="25"/>
                    <a:pt x="15" y="25"/>
                  </a:cubicBezTo>
                  <a:cubicBezTo>
                    <a:pt x="10" y="25"/>
                    <a:pt x="5" y="21"/>
                    <a:pt x="4" y="16"/>
                  </a:cubicBezTo>
                  <a:cubicBezTo>
                    <a:pt x="1" y="13"/>
                    <a:pt x="1" y="13"/>
                    <a:pt x="1" y="13"/>
                  </a:cubicBezTo>
                  <a:cubicBezTo>
                    <a:pt x="1" y="15"/>
                    <a:pt x="0" y="17"/>
                    <a:pt x="0" y="18"/>
                  </a:cubicBezTo>
                  <a:cubicBezTo>
                    <a:pt x="0" y="28"/>
                    <a:pt x="9" y="36"/>
                    <a:pt x="18" y="36"/>
                  </a:cubicBezTo>
                  <a:cubicBezTo>
                    <a:pt x="20" y="36"/>
                    <a:pt x="22" y="36"/>
                    <a:pt x="23" y="36"/>
                  </a:cubicBezTo>
                  <a:cubicBezTo>
                    <a:pt x="50" y="62"/>
                    <a:pt x="50" y="62"/>
                    <a:pt x="50" y="62"/>
                  </a:cubicBezTo>
                  <a:cubicBezTo>
                    <a:pt x="49" y="64"/>
                    <a:pt x="49" y="67"/>
                    <a:pt x="49" y="69"/>
                  </a:cubicBezTo>
                  <a:cubicBezTo>
                    <a:pt x="49" y="79"/>
                    <a:pt x="57" y="87"/>
                    <a:pt x="67" y="87"/>
                  </a:cubicBezTo>
                  <a:cubicBezTo>
                    <a:pt x="67" y="87"/>
                    <a:pt x="67" y="87"/>
                    <a:pt x="67" y="87"/>
                  </a:cubicBezTo>
                  <a:cubicBezTo>
                    <a:pt x="66" y="82"/>
                    <a:pt x="66" y="82"/>
                    <a:pt x="66" y="82"/>
                  </a:cubicBezTo>
                  <a:cubicBezTo>
                    <a:pt x="62" y="80"/>
                    <a:pt x="60" y="77"/>
                    <a:pt x="60" y="73"/>
                  </a:cubicBezTo>
                  <a:cubicBezTo>
                    <a:pt x="60" y="67"/>
                    <a:pt x="64" y="62"/>
                    <a:pt x="70" y="62"/>
                  </a:cubicBezTo>
                  <a:cubicBezTo>
                    <a:pt x="75" y="62"/>
                    <a:pt x="80" y="66"/>
                    <a:pt x="80" y="71"/>
                  </a:cubicBezTo>
                  <a:cubicBezTo>
                    <a:pt x="84" y="74"/>
                    <a:pt x="84" y="74"/>
                    <a:pt x="84" y="74"/>
                  </a:cubicBezTo>
                  <a:cubicBezTo>
                    <a:pt x="84" y="73"/>
                    <a:pt x="85" y="71"/>
                    <a:pt x="84" y="69"/>
                  </a:cubicBezTo>
                  <a:cubicBezTo>
                    <a:pt x="84" y="59"/>
                    <a:pt x="76" y="51"/>
                    <a:pt x="66" y="51"/>
                  </a:cubicBezTo>
                  <a:close/>
                </a:path>
              </a:pathLst>
            </a:custGeom>
            <a:solidFill>
              <a:srgbClr val="FFFFFF">
                <a:alpha val="100000"/>
              </a:srgbClr>
            </a:solidFill>
            <a:ln w="9525">
              <a:noFill/>
            </a:ln>
          </p:spPr>
          <p:txBody>
            <a:bodyPr/>
            <a:p>
              <a:endParaRPr lang="zh-CN" altLang="en-US"/>
            </a:p>
          </p:txBody>
        </p:sp>
      </p:grpSp>
      <p:grpSp>
        <p:nvGrpSpPr>
          <p:cNvPr id="17411" name="组合 8"/>
          <p:cNvGrpSpPr/>
          <p:nvPr/>
        </p:nvGrpSpPr>
        <p:grpSpPr>
          <a:xfrm>
            <a:off x="9645650" y="5124450"/>
            <a:ext cx="739775" cy="688975"/>
            <a:chOff x="1197283" y="4012622"/>
            <a:chExt cx="502669" cy="468008"/>
          </a:xfrm>
        </p:grpSpPr>
        <p:sp>
          <p:nvSpPr>
            <p:cNvPr id="10" name="矩形 9"/>
            <p:cNvSpPr/>
            <p:nvPr/>
          </p:nvSpPr>
          <p:spPr>
            <a:xfrm>
              <a:off x="1231801" y="4012622"/>
              <a:ext cx="468151"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pic>
          <p:nvPicPr>
            <p:cNvPr id="17443" name="Picture 2" descr="\\MAGNUM\Projects\Microsoft\Cloud Power FY12\Design\ICONS_PNG\Building.png"/>
            <p:cNvPicPr>
              <a:picLocks noChangeAspect="1"/>
            </p:cNvPicPr>
            <p:nvPr/>
          </p:nvPicPr>
          <p:blipFill>
            <a:blip r:embed="rId1">
              <a:biLevel thresh="50000"/>
              <a:grayscl/>
            </a:blip>
            <a:stretch>
              <a:fillRect/>
            </a:stretch>
          </p:blipFill>
          <p:spPr>
            <a:xfrm>
              <a:off x="1197283" y="4012622"/>
              <a:ext cx="489073" cy="429309"/>
            </a:xfrm>
            <a:prstGeom prst="rect">
              <a:avLst/>
            </a:prstGeom>
            <a:noFill/>
            <a:ln w="9525">
              <a:noFill/>
            </a:ln>
          </p:spPr>
        </p:pic>
      </p:grpSp>
      <p:grpSp>
        <p:nvGrpSpPr>
          <p:cNvPr id="17412" name="组合 11"/>
          <p:cNvGrpSpPr/>
          <p:nvPr/>
        </p:nvGrpSpPr>
        <p:grpSpPr>
          <a:xfrm>
            <a:off x="10707688" y="5124450"/>
            <a:ext cx="736600" cy="688975"/>
            <a:chOff x="1775328" y="4012622"/>
            <a:chExt cx="501830" cy="468008"/>
          </a:xfrm>
        </p:grpSpPr>
        <p:sp>
          <p:nvSpPr>
            <p:cNvPr id="13" name="矩形 12"/>
            <p:cNvSpPr/>
            <p:nvPr/>
          </p:nvSpPr>
          <p:spPr>
            <a:xfrm>
              <a:off x="1792632" y="4012622"/>
              <a:ext cx="467221"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pic>
          <p:nvPicPr>
            <p:cNvPr id="17441" name="Picture 2" descr="\\MAGNUM\Projects\Microsoft\Cloud Power FY12\Design\Icons\PNGs\Cloud_on_your_terms.png"/>
            <p:cNvPicPr>
              <a:picLocks noChangeAspect="1"/>
            </p:cNvPicPr>
            <p:nvPr/>
          </p:nvPicPr>
          <p:blipFill>
            <a:blip r:embed="rId2">
              <a:lum bright="100000"/>
            </a:blip>
            <a:stretch>
              <a:fillRect/>
            </a:stretch>
          </p:blipFill>
          <p:spPr>
            <a:xfrm>
              <a:off x="1775328" y="4026372"/>
              <a:ext cx="501830" cy="440508"/>
            </a:xfrm>
            <a:prstGeom prst="rect">
              <a:avLst/>
            </a:prstGeom>
            <a:noFill/>
            <a:ln w="9525">
              <a:noFill/>
            </a:ln>
          </p:spPr>
        </p:pic>
      </p:grpSp>
      <p:sp>
        <p:nvSpPr>
          <p:cNvPr id="32" name="流程图: 数据 31"/>
          <p:cNvSpPr/>
          <p:nvPr/>
        </p:nvSpPr>
        <p:spPr>
          <a:xfrm>
            <a:off x="3292475" y="3314700"/>
            <a:ext cx="3176588" cy="636588"/>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28" name="流程图: 数据 27"/>
          <p:cNvSpPr/>
          <p:nvPr/>
        </p:nvSpPr>
        <p:spPr>
          <a:xfrm>
            <a:off x="5834063" y="2257425"/>
            <a:ext cx="3176588" cy="635000"/>
          </a:xfrm>
          <a:prstGeom prst="flowChartInputOutp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7416" name="组合 50"/>
          <p:cNvGrpSpPr/>
          <p:nvPr/>
        </p:nvGrpSpPr>
        <p:grpSpPr>
          <a:xfrm>
            <a:off x="750888" y="4373563"/>
            <a:ext cx="3176587" cy="636587"/>
            <a:chOff x="751383" y="4374208"/>
            <a:chExt cx="3176332" cy="635266"/>
          </a:xfrm>
        </p:grpSpPr>
        <p:sp>
          <p:nvSpPr>
            <p:cNvPr id="36" name="流程图: 数据 35"/>
            <p:cNvSpPr/>
            <p:nvPr/>
          </p:nvSpPr>
          <p:spPr>
            <a:xfrm>
              <a:off x="751383" y="4374208"/>
              <a:ext cx="3176332" cy="635266"/>
            </a:xfrm>
            <a:prstGeom prst="flowChartInputOutpu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7439" name="文本框 42"/>
            <p:cNvSpPr txBox="1"/>
            <p:nvPr/>
          </p:nvSpPr>
          <p:spPr>
            <a:xfrm>
              <a:off x="1281019" y="4525307"/>
              <a:ext cx="1401967" cy="351694"/>
            </a:xfrm>
            <a:prstGeom prst="rect">
              <a:avLst/>
            </a:prstGeom>
            <a:noFill/>
            <a:ln w="9525">
              <a:noFill/>
            </a:ln>
          </p:spPr>
          <p:txBody>
            <a:bodyPr wrap="none">
              <a:spAutoFit/>
            </a:bodyPr>
            <a:p>
              <a:pPr lvl="0" eaLnBrk="1" hangingPunct="1"/>
              <a:r>
                <a:rPr lang="zh-CN" altLang="en-US" sz="1600" dirty="0">
                  <a:solidFill>
                    <a:schemeClr val="bg1"/>
                  </a:solidFill>
                  <a:latin typeface="Century Gothic" panose="020B0502020202020204" pitchFamily="34" charset="0"/>
                  <a:ea typeface="微软雅黑" panose="020B0503020204020204" pitchFamily="34" charset="-122"/>
                </a:rPr>
                <a:t>面板功能设计</a:t>
              </a:r>
              <a:endParaRPr lang="zh-CN" altLang="en-US" sz="1600" dirty="0">
                <a:solidFill>
                  <a:schemeClr val="bg1"/>
                </a:solidFill>
                <a:latin typeface="Century Gothic" panose="020B0502020202020204" pitchFamily="34" charset="0"/>
                <a:ea typeface="微软雅黑" panose="020B0503020204020204" pitchFamily="34" charset="-122"/>
              </a:endParaRPr>
            </a:p>
          </p:txBody>
        </p:sp>
      </p:grpSp>
      <p:grpSp>
        <p:nvGrpSpPr>
          <p:cNvPr id="17417" name="组合 51"/>
          <p:cNvGrpSpPr/>
          <p:nvPr/>
        </p:nvGrpSpPr>
        <p:grpSpPr>
          <a:xfrm>
            <a:off x="3292475" y="3463925"/>
            <a:ext cx="1997946" cy="1546225"/>
            <a:chOff x="3292519" y="3463787"/>
            <a:chExt cx="1997379" cy="1545689"/>
          </a:xfrm>
        </p:grpSpPr>
        <p:sp>
          <p:nvSpPr>
            <p:cNvPr id="33" name="矩形 12"/>
            <p:cNvSpPr/>
            <p:nvPr/>
          </p:nvSpPr>
          <p:spPr>
            <a:xfrm flipH="1" flipV="1">
              <a:off x="3292519" y="3950981"/>
              <a:ext cx="634820" cy="1058495"/>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35" name="矩形 12"/>
            <p:cNvSpPr/>
            <p:nvPr/>
          </p:nvSpPr>
          <p:spPr>
            <a:xfrm rot="16200000" flipH="1" flipV="1">
              <a:off x="3292534" y="3954140"/>
              <a:ext cx="476085" cy="47611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7437" name="文本框 43"/>
            <p:cNvSpPr txBox="1"/>
            <p:nvPr/>
          </p:nvSpPr>
          <p:spPr>
            <a:xfrm>
              <a:off x="3888216" y="3463787"/>
              <a:ext cx="1401682" cy="352303"/>
            </a:xfrm>
            <a:prstGeom prst="rect">
              <a:avLst/>
            </a:prstGeom>
            <a:noFill/>
            <a:ln w="9525">
              <a:noFill/>
            </a:ln>
          </p:spPr>
          <p:txBody>
            <a:bodyPr wrap="none">
              <a:spAutoFit/>
            </a:bodyPr>
            <a:p>
              <a:pPr lvl="0" eaLnBrk="1" hangingPunct="1"/>
              <a:r>
                <a:rPr lang="zh-CN" altLang="en-US" sz="1600" dirty="0">
                  <a:solidFill>
                    <a:schemeClr val="bg1"/>
                  </a:solidFill>
                  <a:latin typeface="Century Gothic" panose="020B0502020202020204" pitchFamily="34" charset="0"/>
                  <a:ea typeface="微软雅黑" panose="020B0503020204020204" pitchFamily="34" charset="-122"/>
                </a:rPr>
                <a:t>子弹功能设计</a:t>
              </a:r>
              <a:endParaRPr lang="zh-CN" altLang="en-US" sz="1600" dirty="0">
                <a:solidFill>
                  <a:schemeClr val="bg1"/>
                </a:solidFill>
                <a:latin typeface="Century Gothic" panose="020B0502020202020204" pitchFamily="34" charset="0"/>
                <a:ea typeface="微软雅黑" panose="020B0503020204020204" pitchFamily="34" charset="-122"/>
              </a:endParaRPr>
            </a:p>
          </p:txBody>
        </p:sp>
      </p:grpSp>
      <p:grpSp>
        <p:nvGrpSpPr>
          <p:cNvPr id="17418" name="组合 52"/>
          <p:cNvGrpSpPr/>
          <p:nvPr/>
        </p:nvGrpSpPr>
        <p:grpSpPr>
          <a:xfrm>
            <a:off x="5834063" y="2400300"/>
            <a:ext cx="1997554" cy="1550988"/>
            <a:chOff x="5833656" y="2399780"/>
            <a:chExt cx="1998297" cy="1550918"/>
          </a:xfrm>
        </p:grpSpPr>
        <p:sp>
          <p:nvSpPr>
            <p:cNvPr id="29" name="矩形 12"/>
            <p:cNvSpPr/>
            <p:nvPr/>
          </p:nvSpPr>
          <p:spPr>
            <a:xfrm flipH="1" flipV="1">
              <a:off x="5833656" y="2891883"/>
              <a:ext cx="635236" cy="1058815"/>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31" name="矩形 12"/>
            <p:cNvSpPr/>
            <p:nvPr/>
          </p:nvSpPr>
          <p:spPr>
            <a:xfrm rot="16200000" flipH="1" flipV="1">
              <a:off x="5833755" y="2893371"/>
              <a:ext cx="476229" cy="47642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7434" name="文本框 44"/>
            <p:cNvSpPr txBox="1"/>
            <p:nvPr/>
          </p:nvSpPr>
          <p:spPr>
            <a:xfrm>
              <a:off x="6429352" y="2399780"/>
              <a:ext cx="1402601" cy="352409"/>
            </a:xfrm>
            <a:prstGeom prst="rect">
              <a:avLst/>
            </a:prstGeom>
            <a:noFill/>
            <a:ln w="9525">
              <a:noFill/>
            </a:ln>
          </p:spPr>
          <p:txBody>
            <a:bodyPr wrap="none">
              <a:spAutoFit/>
            </a:bodyPr>
            <a:p>
              <a:pPr lvl="0" eaLnBrk="1" hangingPunct="1"/>
              <a:r>
                <a:rPr lang="zh-CN" altLang="en-US" sz="1600" dirty="0">
                  <a:solidFill>
                    <a:schemeClr val="bg1"/>
                  </a:solidFill>
                  <a:latin typeface="Century Gothic" panose="020B0502020202020204" pitchFamily="34" charset="0"/>
                  <a:ea typeface="微软雅黑" panose="020B0503020204020204" pitchFamily="34" charset="-122"/>
                </a:rPr>
                <a:t>坦克功能设计</a:t>
              </a:r>
              <a:endParaRPr lang="zh-CN" altLang="en-US" sz="1600" dirty="0">
                <a:solidFill>
                  <a:schemeClr val="bg1"/>
                </a:solidFill>
                <a:latin typeface="Century Gothic" panose="020B0502020202020204" pitchFamily="34" charset="0"/>
                <a:ea typeface="微软雅黑" panose="020B0503020204020204" pitchFamily="34" charset="-122"/>
              </a:endParaRPr>
            </a:p>
          </p:txBody>
        </p:sp>
      </p:grpSp>
      <p:grpSp>
        <p:nvGrpSpPr>
          <p:cNvPr id="17419" name="组合 53"/>
          <p:cNvGrpSpPr/>
          <p:nvPr/>
        </p:nvGrpSpPr>
        <p:grpSpPr>
          <a:xfrm>
            <a:off x="8374063" y="1198563"/>
            <a:ext cx="3176587" cy="1693862"/>
            <a:chOff x="8374792" y="1197876"/>
            <a:chExt cx="3176332" cy="1694045"/>
          </a:xfrm>
        </p:grpSpPr>
        <p:sp>
          <p:nvSpPr>
            <p:cNvPr id="24" name="流程图: 数据 23"/>
            <p:cNvSpPr/>
            <p:nvPr/>
          </p:nvSpPr>
          <p:spPr>
            <a:xfrm>
              <a:off x="8374792" y="1197876"/>
              <a:ext cx="3176332" cy="635069"/>
            </a:xfrm>
            <a:prstGeom prst="flowChartInputOutp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25" name="矩形 12"/>
            <p:cNvSpPr/>
            <p:nvPr/>
          </p:nvSpPr>
          <p:spPr>
            <a:xfrm flipH="1" flipV="1">
              <a:off x="8374792" y="1832945"/>
              <a:ext cx="634949" cy="1058976"/>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27" name="矩形 12"/>
            <p:cNvSpPr/>
            <p:nvPr/>
          </p:nvSpPr>
          <p:spPr>
            <a:xfrm rot="16200000" flipH="1" flipV="1">
              <a:off x="8374748" y="1832989"/>
              <a:ext cx="476301" cy="47621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sp>
          <p:nvSpPr>
            <p:cNvPr id="17431" name="文本框 45"/>
            <p:cNvSpPr txBox="1"/>
            <p:nvPr/>
          </p:nvSpPr>
          <p:spPr>
            <a:xfrm>
              <a:off x="9092055" y="1318996"/>
              <a:ext cx="2011519" cy="352463"/>
            </a:xfrm>
            <a:prstGeom prst="rect">
              <a:avLst/>
            </a:prstGeom>
            <a:noFill/>
            <a:ln w="9525">
              <a:noFill/>
            </a:ln>
          </p:spPr>
          <p:txBody>
            <a:bodyPr wrap="none">
              <a:spAutoFit/>
            </a:bodyPr>
            <a:p>
              <a:pPr lvl="0" eaLnBrk="1" hangingPunct="1"/>
              <a:r>
                <a:rPr lang="zh-CN" altLang="en-US" sz="1600" dirty="0">
                  <a:solidFill>
                    <a:schemeClr val="bg1"/>
                  </a:solidFill>
                  <a:latin typeface="Century Gothic" panose="020B0502020202020204" pitchFamily="34" charset="0"/>
                  <a:ea typeface="微软雅黑" panose="020B0503020204020204" pitchFamily="34" charset="-122"/>
                </a:rPr>
                <a:t>服务器与客户端设计</a:t>
              </a:r>
              <a:endParaRPr lang="zh-CN" altLang="en-US" sz="1600" dirty="0">
                <a:solidFill>
                  <a:schemeClr val="bg1"/>
                </a:solidFill>
                <a:latin typeface="Century Gothic" panose="020B0502020202020204" pitchFamily="34" charset="0"/>
                <a:ea typeface="微软雅黑" panose="020B0503020204020204" pitchFamily="34" charset="-122"/>
              </a:endParaRPr>
            </a:p>
          </p:txBody>
        </p:sp>
      </p:grpSp>
      <p:grpSp>
        <p:nvGrpSpPr>
          <p:cNvPr id="17420" name="组合 60"/>
          <p:cNvGrpSpPr/>
          <p:nvPr/>
        </p:nvGrpSpPr>
        <p:grpSpPr>
          <a:xfrm>
            <a:off x="471488" y="231775"/>
            <a:ext cx="2146370" cy="613410"/>
            <a:chOff x="493006" y="224297"/>
            <a:chExt cx="2146130" cy="614016"/>
          </a:xfrm>
        </p:grpSpPr>
        <p:sp>
          <p:nvSpPr>
            <p:cNvPr id="17426" name="文本框 61"/>
            <p:cNvSpPr txBox="1"/>
            <p:nvPr/>
          </p:nvSpPr>
          <p:spPr>
            <a:xfrm>
              <a:off x="830858" y="224297"/>
              <a:ext cx="1808278" cy="614016"/>
            </a:xfrm>
            <a:prstGeom prst="rect">
              <a:avLst/>
            </a:prstGeom>
            <a:noFill/>
            <a:ln w="9525">
              <a:noFill/>
            </a:ln>
          </p:spPr>
          <p:txBody>
            <a:bodyPr wrap="none">
              <a:spAutoFit/>
            </a:bodyPr>
            <a:p>
              <a:pPr lvl="0" eaLnBrk="1" hangingPunct="1"/>
              <a:r>
                <a:rPr lang="zh-CN" altLang="en-US" sz="3200" dirty="0">
                  <a:solidFill>
                    <a:schemeClr val="bg1"/>
                  </a:solidFill>
                  <a:latin typeface="Century Gothic" panose="020B0502020202020204" pitchFamily="34" charset="0"/>
                  <a:ea typeface="微软雅黑" panose="020B0503020204020204" pitchFamily="34" charset="-122"/>
                </a:rPr>
                <a:t>详细设计</a:t>
              </a:r>
              <a:endParaRPr lang="zh-CN" altLang="en-US" sz="3200" dirty="0">
                <a:solidFill>
                  <a:schemeClr val="bg1"/>
                </a:solidFill>
                <a:latin typeface="Century Gothic" panose="020B0502020202020204" pitchFamily="34" charset="0"/>
                <a:ea typeface="微软雅黑" panose="020B0503020204020204" pitchFamily="34" charset="-122"/>
              </a:endParaRPr>
            </a:p>
          </p:txBody>
        </p:sp>
        <p:sp>
          <p:nvSpPr>
            <p:cNvPr id="63" name="等腰三角形 62"/>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chemeClr val="bg1"/>
                </a:solidFill>
                <a:effectLst/>
                <a:uLnTx/>
                <a:uFillTx/>
                <a:latin typeface="+mn-lt"/>
                <a:ea typeface="+mn-ea"/>
                <a:cs typeface="+mn-cs"/>
              </a:endParaRPr>
            </a:p>
          </p:txBody>
        </p:sp>
      </p:grpSp>
      <p:sp>
        <p:nvSpPr>
          <p:cNvPr id="65" name="文本框 25"/>
          <p:cNvSpPr txBox="1"/>
          <p:nvPr/>
        </p:nvSpPr>
        <p:spPr>
          <a:xfrm>
            <a:off x="860425" y="5238750"/>
            <a:ext cx="2298700" cy="802640"/>
          </a:xfrm>
          <a:prstGeom prst="rect">
            <a:avLst/>
          </a:prstGeom>
          <a:noFill/>
        </p:spPr>
        <p:txBody>
          <a:bodyPr lIns="0" tIns="45719" rIns="0" bIns="4571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ea"/>
                <a:ea typeface="+mn-ea"/>
                <a:cs typeface="+mn-cs"/>
              </a:rPr>
              <a:t>完成基地、敌方坦克、河道、草坪、墙与铁墙等物体对象的创建，以及页面窗口的设置</a:t>
            </a:r>
            <a:endParaRPr kumimoji="0" lang="zh-CN" altLang="en-US" sz="1200" b="0" i="0" u="none" strike="noStrike" kern="1200" cap="none" spc="0" normalizeH="0" baseline="0" noProof="0" dirty="0">
              <a:ln>
                <a:noFill/>
              </a:ln>
              <a:solidFill>
                <a:schemeClr val="bg1"/>
              </a:solidFill>
              <a:effectLst/>
              <a:uLnTx/>
              <a:uFillTx/>
              <a:latin typeface="+mn-ea"/>
              <a:ea typeface="+mn-ea"/>
              <a:cs typeface="+mn-cs"/>
            </a:endParaRPr>
          </a:p>
        </p:txBody>
      </p:sp>
      <p:sp>
        <p:nvSpPr>
          <p:cNvPr id="68" name="文本框 25"/>
          <p:cNvSpPr txBox="1"/>
          <p:nvPr/>
        </p:nvSpPr>
        <p:spPr>
          <a:xfrm>
            <a:off x="3927475" y="4207510"/>
            <a:ext cx="2298700" cy="802640"/>
          </a:xfrm>
          <a:prstGeom prst="rect">
            <a:avLst/>
          </a:prstGeom>
          <a:noFill/>
        </p:spPr>
        <p:txBody>
          <a:bodyPr lIns="0" tIns="45719" rIns="0" bIns="4571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ea"/>
                <a:ea typeface="+mn-ea"/>
                <a:cs typeface="+mn-cs"/>
              </a:rPr>
              <a:t>对子弹的颜色、形状、发射方向等进行设计，并判断和处理子弹与物体对象相交时产生的变化</a:t>
            </a:r>
            <a:endParaRPr kumimoji="0" lang="zh-CN" altLang="en-US" sz="1200" b="0" i="0" u="none" strike="noStrike" kern="1200" cap="none" spc="0" normalizeH="0" baseline="0" noProof="0" dirty="0">
              <a:ln>
                <a:noFill/>
              </a:ln>
              <a:solidFill>
                <a:schemeClr val="bg1"/>
              </a:solidFill>
              <a:effectLst/>
              <a:uLnTx/>
              <a:uFillTx/>
              <a:latin typeface="+mn-ea"/>
              <a:ea typeface="+mn-ea"/>
              <a:cs typeface="+mn-cs"/>
            </a:endParaRPr>
          </a:p>
        </p:txBody>
      </p:sp>
      <p:sp>
        <p:nvSpPr>
          <p:cNvPr id="69" name="文本框 25"/>
          <p:cNvSpPr txBox="1"/>
          <p:nvPr/>
        </p:nvSpPr>
        <p:spPr>
          <a:xfrm>
            <a:off x="6469063" y="3141663"/>
            <a:ext cx="2297113" cy="802640"/>
          </a:xfrm>
          <a:prstGeom prst="rect">
            <a:avLst/>
          </a:prstGeom>
          <a:noFill/>
        </p:spPr>
        <p:txBody>
          <a:bodyPr lIns="0" tIns="45719" rIns="0" bIns="4571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ea"/>
                <a:ea typeface="+mn-ea"/>
                <a:cs typeface="+mn-cs"/>
              </a:rPr>
              <a:t>设置玩家坦克的参数，如：图像、大小等，判断并处理坦克吃掉超级武器获得的特殊技能</a:t>
            </a:r>
            <a:endParaRPr kumimoji="0" lang="zh-CN" altLang="en-US" sz="1200" b="0" i="0" u="none" strike="noStrike" kern="1200" cap="none" spc="0" normalizeH="0" baseline="0" noProof="0" dirty="0">
              <a:ln>
                <a:noFill/>
              </a:ln>
              <a:solidFill>
                <a:schemeClr val="bg1"/>
              </a:solidFill>
              <a:effectLst/>
              <a:uLnTx/>
              <a:uFillTx/>
              <a:latin typeface="+mn-ea"/>
              <a:ea typeface="+mn-ea"/>
              <a:cs typeface="+mn-cs"/>
            </a:endParaRPr>
          </a:p>
        </p:txBody>
      </p:sp>
      <p:sp>
        <p:nvSpPr>
          <p:cNvPr id="70" name="文本框 25"/>
          <p:cNvSpPr txBox="1"/>
          <p:nvPr/>
        </p:nvSpPr>
        <p:spPr>
          <a:xfrm>
            <a:off x="9011285" y="2080578"/>
            <a:ext cx="2298700" cy="1040130"/>
          </a:xfrm>
          <a:prstGeom prst="rect">
            <a:avLst/>
          </a:prstGeom>
          <a:noFill/>
        </p:spPr>
        <p:txBody>
          <a:bodyPr lIns="0" tIns="45719" rIns="0" bIns="4571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ea"/>
                <a:ea typeface="+mn-ea"/>
                <a:cs typeface="+mn-cs"/>
              </a:rPr>
              <a:t>处理服务器端与客户端连接问题，设计页面按钮功能，设置关卡，在页面中显示坦克信息，射击坦克操作方法和键盘指令。</a:t>
            </a:r>
            <a:endParaRPr kumimoji="0" lang="zh-CN" altLang="en-US" sz="1200" b="0" i="0" u="none" strike="noStrike" kern="1200" cap="none" spc="0" normalizeH="0" baseline="0" noProof="0" dirty="0">
              <a:ln>
                <a:noFill/>
              </a:ln>
              <a:solidFill>
                <a:schemeClr val="bg1"/>
              </a:solidFill>
              <a:effectLst/>
              <a:uLnTx/>
              <a:uFillTx/>
              <a:latin typeface="+mn-ea"/>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541" name="组合 22"/>
          <p:cNvGrpSpPr/>
          <p:nvPr/>
        </p:nvGrpSpPr>
        <p:grpSpPr>
          <a:xfrm>
            <a:off x="471488" y="231775"/>
            <a:ext cx="1333570" cy="613410"/>
            <a:chOff x="493006" y="224297"/>
            <a:chExt cx="1333421" cy="614016"/>
          </a:xfrm>
        </p:grpSpPr>
        <p:sp>
          <p:nvSpPr>
            <p:cNvPr id="22542" name="文本框 23"/>
            <p:cNvSpPr txBox="1"/>
            <p:nvPr/>
          </p:nvSpPr>
          <p:spPr>
            <a:xfrm>
              <a:off x="830858" y="224297"/>
              <a:ext cx="995569" cy="614016"/>
            </a:xfrm>
            <a:prstGeom prst="rect">
              <a:avLst/>
            </a:prstGeom>
            <a:noFill/>
            <a:ln w="9525">
              <a:noFill/>
            </a:ln>
          </p:spPr>
          <p:txBody>
            <a:bodyPr wrap="none">
              <a:spAutoFit/>
            </a:bodyPr>
            <a:p>
              <a:pPr lvl="0" eaLnBrk="1" hangingPunct="1"/>
              <a:r>
                <a:rPr lang="zh-CN" altLang="en-US" sz="3200" dirty="0">
                  <a:solidFill>
                    <a:srgbClr val="FFFFFF"/>
                  </a:solidFill>
                  <a:latin typeface="Century Gothic" panose="020B0502020202020204" pitchFamily="34" charset="0"/>
                  <a:ea typeface="微软雅黑" panose="020B0503020204020204" pitchFamily="34" charset="-122"/>
                </a:rPr>
                <a:t>结论</a:t>
              </a:r>
              <a:endParaRPr lang="zh-CN" altLang="en-US" sz="3200" dirty="0">
                <a:solidFill>
                  <a:srgbClr val="FFFFFF"/>
                </a:solidFill>
                <a:latin typeface="Century Gothic" panose="020B0502020202020204" pitchFamily="34" charset="0"/>
                <a:ea typeface="微软雅黑" panose="020B0503020204020204" pitchFamily="34" charset="-122"/>
              </a:endParaRPr>
            </a:p>
          </p:txBody>
        </p:sp>
        <p:sp>
          <p:nvSpPr>
            <p:cNvPr id="25" name="等腰三角形 24"/>
            <p:cNvSpPr/>
            <p:nvPr/>
          </p:nvSpPr>
          <p:spPr>
            <a:xfrm rot="5400000">
              <a:off x="478598" y="419859"/>
              <a:ext cx="222470" cy="193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mn-lt"/>
                <a:ea typeface="+mn-ea"/>
                <a:cs typeface="+mn-cs"/>
              </a:endParaRPr>
            </a:p>
          </p:txBody>
        </p:sp>
      </p:grpSp>
      <p:sp>
        <p:nvSpPr>
          <p:cNvPr id="10" name="文本框 9"/>
          <p:cNvSpPr txBox="1"/>
          <p:nvPr/>
        </p:nvSpPr>
        <p:spPr>
          <a:xfrm>
            <a:off x="1982470" y="1471930"/>
            <a:ext cx="8227060" cy="4145280"/>
          </a:xfrm>
          <a:prstGeom prst="rect">
            <a:avLst/>
          </a:prstGeom>
          <a:noFill/>
        </p:spPr>
        <p:txBody>
          <a:bodyPr wrap="square" rtlCol="0">
            <a:spAutoFit/>
          </a:bodyPr>
          <a:p>
            <a:r>
              <a:rPr lang="en-US" altLang="zh-CN">
                <a:solidFill>
                  <a:schemeClr val="accent4">
                    <a:lumMod val="20000"/>
                    <a:lumOff val="80000"/>
                  </a:schemeClr>
                </a:solidFill>
                <a:latin typeface="楷体" panose="02010609060101010101" charset="-122"/>
                <a:ea typeface="楷体" panose="02010609060101010101" charset="-122"/>
              </a:rPr>
              <a:t>    </a:t>
            </a:r>
            <a:r>
              <a:rPr lang="zh-CN" altLang="en-US">
                <a:solidFill>
                  <a:schemeClr val="accent4">
                    <a:lumMod val="20000"/>
                    <a:lumOff val="80000"/>
                  </a:schemeClr>
                </a:solidFill>
                <a:latin typeface="楷体" panose="02010609060101010101" charset="-122"/>
                <a:ea typeface="楷体" panose="02010609060101010101" charset="-122"/>
              </a:rPr>
              <a:t>该游戏是基于Java语言，使用Eclipse软件开发的一款坦克大战游戏, 该游戏包括对面板功能、坦克功能、子弹功能的设计，在面板功能中对双方坦克、基地、河道、草坪、普通墙与铁墙等地图元素进行创建并设置其属性，还实现了页面按钮功能，玩家可以点击按钮来实现相应的功能。在坦克功能中，设计了操作玩家坦克的方法，还设置了超级武器，玩家吃掉后会获得特殊技能。在子弹功能中，设置了子弹打中不同物体对象产生的不同效果。另外，还实现了服务器与客户端的连接，加载关卡等功能，玩家再游戏面板中可以实时查看自己坦克的生命数量和分数以及敌方坦克的数量，基本上完成了设计任务。总体来说，本游戏有一定的逻辑性和复杂性，对玩家有一定的吸引力。</a:t>
            </a:r>
            <a:endParaRPr lang="zh-CN" altLang="en-US">
              <a:solidFill>
                <a:schemeClr val="accent4">
                  <a:lumMod val="20000"/>
                  <a:lumOff val="80000"/>
                </a:schemeClr>
              </a:solidFill>
              <a:latin typeface="楷体" panose="02010609060101010101" charset="-122"/>
              <a:ea typeface="楷体" panose="02010609060101010101" charset="-122"/>
            </a:endParaRPr>
          </a:p>
          <a:p>
            <a:r>
              <a:rPr lang="zh-CN" altLang="en-US">
                <a:solidFill>
                  <a:schemeClr val="accent4">
                    <a:lumMod val="20000"/>
                    <a:lumOff val="80000"/>
                  </a:schemeClr>
                </a:solidFill>
                <a:latin typeface="楷体" panose="02010609060101010101" charset="-122"/>
                <a:ea typeface="楷体" panose="02010609060101010101" charset="-122"/>
              </a:rPr>
              <a:t>    在设计与实现游戏的过程中，遇到一些逻辑问题和技术故障都是在所难免的，例如如何加载地图关卡和物体对象等、监探坦克与地图元素是否碰撞等，都是需要完全克服的。该游戏还需要进一步的优化，需要在更大的程度上提升敌方坦克的智能化、在地图中添加物体对象来增强可玩性等等。</a:t>
            </a:r>
            <a:endParaRPr lang="zh-CN" altLang="en-US">
              <a:solidFill>
                <a:schemeClr val="accent4">
                  <a:lumMod val="20000"/>
                  <a:lumOff val="80000"/>
                </a:schemeClr>
              </a:solidFill>
              <a:latin typeface="楷体" panose="02010609060101010101" charset="-122"/>
              <a:ea typeface="楷体" panose="02010609060101010101" charset="-122"/>
            </a:endParaRPr>
          </a:p>
        </p:txBody>
      </p:sp>
    </p:spTree>
  </p:cSld>
  <p:clrMapOvr>
    <a:masterClrMapping/>
  </p:clrMapOvr>
</p:sld>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奥斯汀">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2363</Words>
  <Application>WPS 演示</Application>
  <PresentationFormat>自定义</PresentationFormat>
  <Paragraphs>107</Paragraphs>
  <Slides>10</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Arial</vt:lpstr>
      <vt:lpstr>宋体</vt:lpstr>
      <vt:lpstr>Wingdings</vt:lpstr>
      <vt:lpstr>Century Gothic</vt:lpstr>
      <vt:lpstr>微软雅黑</vt:lpstr>
      <vt:lpstr>楷体</vt:lpstr>
      <vt:lpstr>方正舒体</vt:lpstr>
      <vt:lpstr>Calibri</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第一PPT模板网-WWW.1PPT.COM</dc:creator>
  <dc:description>第一PPT模板网-WWW.1PPT.COM</dc:description>
  <cp:lastModifiedBy>KylinSimos</cp:lastModifiedBy>
  <cp:revision>58</cp:revision>
  <dcterms:created xsi:type="dcterms:W3CDTF">2014-12-24T03:19:00Z</dcterms:created>
  <dcterms:modified xsi:type="dcterms:W3CDTF">2017-05-31T06:44:27Z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